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1" r:id="rId2"/>
    <p:sldId id="278" r:id="rId3"/>
    <p:sldId id="277" r:id="rId4"/>
    <p:sldId id="297" r:id="rId5"/>
    <p:sldId id="258" r:id="rId6"/>
    <p:sldId id="259" r:id="rId7"/>
    <p:sldId id="260" r:id="rId8"/>
    <p:sldId id="261" r:id="rId9"/>
    <p:sldId id="294" r:id="rId10"/>
    <p:sldId id="295" r:id="rId11"/>
    <p:sldId id="304" r:id="rId12"/>
    <p:sldId id="285" r:id="rId13"/>
    <p:sldId id="317" r:id="rId14"/>
    <p:sldId id="265" r:id="rId15"/>
    <p:sldId id="302" r:id="rId16"/>
    <p:sldId id="267" r:id="rId17"/>
    <p:sldId id="268" r:id="rId18"/>
    <p:sldId id="312" r:id="rId19"/>
    <p:sldId id="320" r:id="rId20"/>
    <p:sldId id="271" r:id="rId21"/>
    <p:sldId id="269" r:id="rId22"/>
    <p:sldId id="270" r:id="rId23"/>
    <p:sldId id="316" r:id="rId24"/>
    <p:sldId id="273" r:id="rId25"/>
    <p:sldId id="300" r:id="rId26"/>
    <p:sldId id="306" r:id="rId27"/>
    <p:sldId id="305" r:id="rId28"/>
    <p:sldId id="299" r:id="rId29"/>
    <p:sldId id="307" r:id="rId30"/>
    <p:sldId id="308" r:id="rId31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9900"/>
    <a:srgbClr val="9900CC"/>
    <a:srgbClr val="00B200"/>
    <a:srgbClr val="DD00DD"/>
    <a:srgbClr val="00FF00"/>
    <a:srgbClr val="FF00FF"/>
    <a:srgbClr val="398739"/>
    <a:srgbClr val="5A5900"/>
    <a:srgbClr val="5A005A"/>
    <a:srgbClr val="73B0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89059" autoAdjust="0"/>
  </p:normalViewPr>
  <p:slideViewPr>
    <p:cSldViewPr snapToGrid="0" snapToObjects="1">
      <p:cViewPr>
        <p:scale>
          <a:sx n="100" d="100"/>
          <a:sy n="100" d="100"/>
        </p:scale>
        <p:origin x="-1296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180" y="0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8AD52-7595-40D9-84D1-CE52325F9B34}" type="datetimeFigureOut">
              <a:rPr lang="en-US" smtClean="0"/>
              <a:t>9/10/2012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715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24B5C-A0E2-4620-8B4B-E6CD01797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25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8B31B83-66C0-45B5-B3D3-F9098D65AB90}" type="datetimeFigureOut">
              <a:rPr lang="en-US" smtClean="0"/>
              <a:t>9/10/2012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A1D2E45-46E2-4147-99C5-F63D6704D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2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question underlying face verification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D2E45-46E2-4147-99C5-F63D6704D2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50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D2E45-46E2-4147-99C5-F63D6704D2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59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That’s the system.  Now</a:t>
            </a:r>
            <a:r>
              <a:rPr lang="en-US" baseline="0" dirty="0" smtClean="0"/>
              <a:t> more detail on how to build classifiers and especially: alignment.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D2E45-46E2-4147-99C5-F63D6704D2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98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D2E45-46E2-4147-99C5-F63D6704D2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59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D2E45-46E2-4147-99C5-F63D6704D24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6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D2E45-46E2-4147-99C5-F63D6704D2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16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Now two things: 1. How do generic parts preserve identity?   2. How do we get the generic part locations?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D2E45-46E2-4147-99C5-F63D6704D2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95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D2E45-46E2-4147-99C5-F63D6704D24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13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D2E45-46E2-4147-99C5-F63D6704D24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65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D2E45-46E2-4147-99C5-F63D6704D24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981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D2E45-46E2-4147-99C5-F63D6704D24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98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Attributes separate the space.  Many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itchFamily="2" charset="2"/>
              </a:rPr>
              <a:t> identification and verification.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D2E45-46E2-4147-99C5-F63D6704D2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73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D2E45-46E2-4147-99C5-F63D6704D24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13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D2E45-46E2-4147-99C5-F63D6704D24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47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D2E45-46E2-4147-99C5-F63D6704D24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47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D2E45-46E2-4147-99C5-F63D6704D24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47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D2E45-46E2-4147-99C5-F63D6704D24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47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D2E45-46E2-4147-99C5-F63D6704D24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4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D2E45-46E2-4147-99C5-F63D6704D2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66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D2E45-46E2-4147-99C5-F63D6704D2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72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Orlando-</a:t>
            </a:r>
            <a:r>
              <a:rPr lang="en-US" dirty="0" err="1" smtClean="0"/>
              <a:t>vs</a:t>
            </a:r>
            <a:r>
              <a:rPr lang="en-US" dirty="0" smtClean="0"/>
              <a:t>-Lucy classifier.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D2E45-46E2-4147-99C5-F63D6704D2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5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D2E45-46E2-4147-99C5-F63D6704D2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7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Steve-</a:t>
            </a:r>
            <a:r>
              <a:rPr lang="en-US" dirty="0" err="1" smtClean="0"/>
              <a:t>vs</a:t>
            </a:r>
            <a:r>
              <a:rPr lang="en-US" dirty="0" smtClean="0"/>
              <a:t>-Brad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D2E45-46E2-4147-99C5-F63D6704D2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07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D2E45-46E2-4147-99C5-F63D6704D2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7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We’re going to train a lot of this type of classifier.  Call them</a:t>
            </a:r>
            <a:r>
              <a:rPr lang="en-US" baseline="0" dirty="0" smtClean="0"/>
              <a:t> Tom-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-Pete.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D2E45-46E2-4147-99C5-F63D6704D2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07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B711-0A6D-4CAB-808B-F3351C7C1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29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B711-0A6D-4CAB-808B-F3351C7C1E3D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" y="1143000"/>
            <a:ext cx="82296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632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B711-0A6D-4CAB-808B-F3351C7C1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0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 lIns="0" rIns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BCDB711-0A6D-4CAB-808B-F3351C7C1E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" y="1143000"/>
            <a:ext cx="82296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79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B711-0A6D-4CAB-808B-F3351C7C1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76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B711-0A6D-4CAB-808B-F3351C7C1E3D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143000"/>
            <a:ext cx="82296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84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B711-0A6D-4CAB-808B-F3351C7C1E3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143000"/>
            <a:ext cx="82296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586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B711-0A6D-4CAB-808B-F3351C7C1E3D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57200" y="1143000"/>
            <a:ext cx="82296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341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B711-0A6D-4CAB-808B-F3351C7C1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3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B711-0A6D-4CAB-808B-F3351C7C1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29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B711-0A6D-4CAB-808B-F3351C7C1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7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DB711-0A6D-4CAB-808B-F3351C7C1E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9351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jpeg"/><Relationship Id="rId13" Type="http://schemas.openxmlformats.org/officeDocument/2006/relationships/image" Target="../media/image160.jpeg"/><Relationship Id="rId18" Type="http://schemas.openxmlformats.org/officeDocument/2006/relationships/image" Target="../media/image165.jpg"/><Relationship Id="rId26" Type="http://schemas.openxmlformats.org/officeDocument/2006/relationships/image" Target="../media/image173.jpg"/><Relationship Id="rId3" Type="http://schemas.openxmlformats.org/officeDocument/2006/relationships/image" Target="../media/image150.jpeg"/><Relationship Id="rId21" Type="http://schemas.openxmlformats.org/officeDocument/2006/relationships/image" Target="../media/image168.jpg"/><Relationship Id="rId7" Type="http://schemas.openxmlformats.org/officeDocument/2006/relationships/image" Target="../media/image154.jpeg"/><Relationship Id="rId12" Type="http://schemas.openxmlformats.org/officeDocument/2006/relationships/image" Target="../media/image159.jpg"/><Relationship Id="rId17" Type="http://schemas.openxmlformats.org/officeDocument/2006/relationships/image" Target="../media/image164.jpg"/><Relationship Id="rId25" Type="http://schemas.openxmlformats.org/officeDocument/2006/relationships/image" Target="../media/image172.jp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63.jpg"/><Relationship Id="rId20" Type="http://schemas.openxmlformats.org/officeDocument/2006/relationships/image" Target="../media/image167.jpg"/><Relationship Id="rId29" Type="http://schemas.openxmlformats.org/officeDocument/2006/relationships/image" Target="../media/image17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jpg"/><Relationship Id="rId11" Type="http://schemas.openxmlformats.org/officeDocument/2006/relationships/image" Target="../media/image158.jpeg"/><Relationship Id="rId24" Type="http://schemas.openxmlformats.org/officeDocument/2006/relationships/image" Target="../media/image171.jpeg"/><Relationship Id="rId5" Type="http://schemas.openxmlformats.org/officeDocument/2006/relationships/image" Target="../media/image152.jpg"/><Relationship Id="rId15" Type="http://schemas.openxmlformats.org/officeDocument/2006/relationships/image" Target="../media/image162.jpg"/><Relationship Id="rId23" Type="http://schemas.openxmlformats.org/officeDocument/2006/relationships/image" Target="../media/image170.jpg"/><Relationship Id="rId28" Type="http://schemas.openxmlformats.org/officeDocument/2006/relationships/image" Target="../media/image175.jpg"/><Relationship Id="rId10" Type="http://schemas.openxmlformats.org/officeDocument/2006/relationships/image" Target="../media/image157.jpg"/><Relationship Id="rId19" Type="http://schemas.openxmlformats.org/officeDocument/2006/relationships/image" Target="../media/image166.jpg"/><Relationship Id="rId4" Type="http://schemas.openxmlformats.org/officeDocument/2006/relationships/image" Target="../media/image151.jpg"/><Relationship Id="rId9" Type="http://schemas.openxmlformats.org/officeDocument/2006/relationships/image" Target="../media/image156.jpeg"/><Relationship Id="rId14" Type="http://schemas.openxmlformats.org/officeDocument/2006/relationships/image" Target="../media/image161.jpeg"/><Relationship Id="rId22" Type="http://schemas.openxmlformats.org/officeDocument/2006/relationships/image" Target="../media/image169.jpg"/><Relationship Id="rId27" Type="http://schemas.openxmlformats.org/officeDocument/2006/relationships/image" Target="../media/image174.jpg"/><Relationship Id="rId30" Type="http://schemas.openxmlformats.org/officeDocument/2006/relationships/image" Target="../media/image17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jpg"/><Relationship Id="rId3" Type="http://schemas.openxmlformats.org/officeDocument/2006/relationships/image" Target="../media/image179.emf"/><Relationship Id="rId7" Type="http://schemas.openxmlformats.org/officeDocument/2006/relationships/image" Target="../media/image183.jpg"/><Relationship Id="rId2" Type="http://schemas.openxmlformats.org/officeDocument/2006/relationships/image" Target="../media/image17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emf"/><Relationship Id="rId11" Type="http://schemas.openxmlformats.org/officeDocument/2006/relationships/image" Target="../media/image187.jpg"/><Relationship Id="rId5" Type="http://schemas.openxmlformats.org/officeDocument/2006/relationships/image" Target="../media/image181.emf"/><Relationship Id="rId10" Type="http://schemas.openxmlformats.org/officeDocument/2006/relationships/image" Target="../media/image186.jpg"/><Relationship Id="rId4" Type="http://schemas.openxmlformats.org/officeDocument/2006/relationships/image" Target="../media/image180.emf"/><Relationship Id="rId9" Type="http://schemas.openxmlformats.org/officeDocument/2006/relationships/image" Target="../media/image18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image" Target="../media/image198.png"/><Relationship Id="rId3" Type="http://schemas.openxmlformats.org/officeDocument/2006/relationships/image" Target="../media/image188.png"/><Relationship Id="rId7" Type="http://schemas.openxmlformats.org/officeDocument/2006/relationships/image" Target="../media/image192.png"/><Relationship Id="rId12" Type="http://schemas.openxmlformats.org/officeDocument/2006/relationships/image" Target="../media/image19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11" Type="http://schemas.openxmlformats.org/officeDocument/2006/relationships/image" Target="../media/image196.png"/><Relationship Id="rId5" Type="http://schemas.openxmlformats.org/officeDocument/2006/relationships/image" Target="../media/image190.png"/><Relationship Id="rId15" Type="http://schemas.openxmlformats.org/officeDocument/2006/relationships/image" Target="../media/image1470.png"/><Relationship Id="rId10" Type="http://schemas.openxmlformats.org/officeDocument/2006/relationships/image" Target="../media/image195.png"/><Relationship Id="rId4" Type="http://schemas.openxmlformats.org/officeDocument/2006/relationships/image" Target="../media/image189.png"/><Relationship Id="rId9" Type="http://schemas.openxmlformats.org/officeDocument/2006/relationships/image" Target="../media/image194.png"/><Relationship Id="rId14" Type="http://schemas.openxmlformats.org/officeDocument/2006/relationships/image" Target="../media/image19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13" Type="http://schemas.openxmlformats.org/officeDocument/2006/relationships/image" Target="../media/image210.png"/><Relationship Id="rId3" Type="http://schemas.openxmlformats.org/officeDocument/2006/relationships/image" Target="../media/image200.png"/><Relationship Id="rId7" Type="http://schemas.openxmlformats.org/officeDocument/2006/relationships/image" Target="../media/image204.png"/><Relationship Id="rId12" Type="http://schemas.openxmlformats.org/officeDocument/2006/relationships/image" Target="../media/image20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png"/><Relationship Id="rId11" Type="http://schemas.openxmlformats.org/officeDocument/2006/relationships/image" Target="../media/image208.png"/><Relationship Id="rId5" Type="http://schemas.openxmlformats.org/officeDocument/2006/relationships/image" Target="../media/image202.png"/><Relationship Id="rId10" Type="http://schemas.openxmlformats.org/officeDocument/2006/relationships/image" Target="../media/image207.png"/><Relationship Id="rId4" Type="http://schemas.openxmlformats.org/officeDocument/2006/relationships/image" Target="../media/image201.png"/><Relationship Id="rId9" Type="http://schemas.openxmlformats.org/officeDocument/2006/relationships/image" Target="../media/image206.png"/><Relationship Id="rId14" Type="http://schemas.openxmlformats.org/officeDocument/2006/relationships/image" Target="../media/image2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13" Type="http://schemas.openxmlformats.org/officeDocument/2006/relationships/image" Target="../media/image199.png"/><Relationship Id="rId3" Type="http://schemas.openxmlformats.org/officeDocument/2006/relationships/image" Target="../media/image189.png"/><Relationship Id="rId7" Type="http://schemas.openxmlformats.org/officeDocument/2006/relationships/image" Target="../media/image193.png"/><Relationship Id="rId12" Type="http://schemas.openxmlformats.org/officeDocument/2006/relationships/image" Target="../media/image19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11" Type="http://schemas.openxmlformats.org/officeDocument/2006/relationships/image" Target="../media/image197.png"/><Relationship Id="rId5" Type="http://schemas.openxmlformats.org/officeDocument/2006/relationships/image" Target="../media/image191.png"/><Relationship Id="rId10" Type="http://schemas.openxmlformats.org/officeDocument/2006/relationships/image" Target="../media/image196.png"/><Relationship Id="rId4" Type="http://schemas.openxmlformats.org/officeDocument/2006/relationships/image" Target="../media/image190.png"/><Relationship Id="rId9" Type="http://schemas.openxmlformats.org/officeDocument/2006/relationships/image" Target="../media/image19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13" Type="http://schemas.openxmlformats.org/officeDocument/2006/relationships/image" Target="../media/image222.png"/><Relationship Id="rId18" Type="http://schemas.openxmlformats.org/officeDocument/2006/relationships/image" Target="../media/image227.png"/><Relationship Id="rId3" Type="http://schemas.openxmlformats.org/officeDocument/2006/relationships/image" Target="../media/image212.png"/><Relationship Id="rId7" Type="http://schemas.openxmlformats.org/officeDocument/2006/relationships/image" Target="../media/image216.png"/><Relationship Id="rId12" Type="http://schemas.openxmlformats.org/officeDocument/2006/relationships/image" Target="../media/image221.png"/><Relationship Id="rId17" Type="http://schemas.openxmlformats.org/officeDocument/2006/relationships/image" Target="../media/image226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25.png"/><Relationship Id="rId20" Type="http://schemas.openxmlformats.org/officeDocument/2006/relationships/image" Target="../media/image2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5.png"/><Relationship Id="rId11" Type="http://schemas.openxmlformats.org/officeDocument/2006/relationships/image" Target="../media/image220.png"/><Relationship Id="rId5" Type="http://schemas.openxmlformats.org/officeDocument/2006/relationships/image" Target="../media/image214.png"/><Relationship Id="rId15" Type="http://schemas.openxmlformats.org/officeDocument/2006/relationships/image" Target="../media/image224.png"/><Relationship Id="rId10" Type="http://schemas.openxmlformats.org/officeDocument/2006/relationships/image" Target="../media/image219.png"/><Relationship Id="rId19" Type="http://schemas.openxmlformats.org/officeDocument/2006/relationships/image" Target="../media/image228.png"/><Relationship Id="rId4" Type="http://schemas.openxmlformats.org/officeDocument/2006/relationships/image" Target="../media/image213.png"/><Relationship Id="rId9" Type="http://schemas.openxmlformats.org/officeDocument/2006/relationships/image" Target="../media/image218.png"/><Relationship Id="rId14" Type="http://schemas.openxmlformats.org/officeDocument/2006/relationships/image" Target="../media/image2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3" Type="http://schemas.openxmlformats.org/officeDocument/2006/relationships/image" Target="../media/image230.png"/><Relationship Id="rId7" Type="http://schemas.openxmlformats.org/officeDocument/2006/relationships/image" Target="../media/image234.png"/><Relationship Id="rId12" Type="http://schemas.openxmlformats.org/officeDocument/2006/relationships/image" Target="../media/image2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3.png"/><Relationship Id="rId11" Type="http://schemas.openxmlformats.org/officeDocument/2006/relationships/image" Target="../media/image238.png"/><Relationship Id="rId5" Type="http://schemas.openxmlformats.org/officeDocument/2006/relationships/image" Target="../media/image232.png"/><Relationship Id="rId10" Type="http://schemas.openxmlformats.org/officeDocument/2006/relationships/image" Target="../media/image237.png"/><Relationship Id="rId4" Type="http://schemas.openxmlformats.org/officeDocument/2006/relationships/image" Target="../media/image231.png"/><Relationship Id="rId9" Type="http://schemas.openxmlformats.org/officeDocument/2006/relationships/image" Target="../media/image2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13" Type="http://schemas.openxmlformats.org/officeDocument/2006/relationships/image" Target="../media/image246.png"/><Relationship Id="rId3" Type="http://schemas.openxmlformats.org/officeDocument/2006/relationships/image" Target="../media/image230.png"/><Relationship Id="rId7" Type="http://schemas.openxmlformats.org/officeDocument/2006/relationships/image" Target="../media/image240.png"/><Relationship Id="rId12" Type="http://schemas.openxmlformats.org/officeDocument/2006/relationships/image" Target="../media/image2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3.png"/><Relationship Id="rId11" Type="http://schemas.openxmlformats.org/officeDocument/2006/relationships/image" Target="../media/image244.png"/><Relationship Id="rId5" Type="http://schemas.openxmlformats.org/officeDocument/2006/relationships/image" Target="../media/image232.png"/><Relationship Id="rId10" Type="http://schemas.openxmlformats.org/officeDocument/2006/relationships/image" Target="../media/image243.png"/><Relationship Id="rId4" Type="http://schemas.openxmlformats.org/officeDocument/2006/relationships/image" Target="../media/image231.png"/><Relationship Id="rId9" Type="http://schemas.openxmlformats.org/officeDocument/2006/relationships/image" Target="../media/image242.png"/><Relationship Id="rId14" Type="http://schemas.openxmlformats.org/officeDocument/2006/relationships/image" Target="../media/image2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4.png"/><Relationship Id="rId13" Type="http://schemas.openxmlformats.org/officeDocument/2006/relationships/image" Target="../media/image259.png"/><Relationship Id="rId18" Type="http://schemas.openxmlformats.org/officeDocument/2006/relationships/image" Target="../media/image264.png"/><Relationship Id="rId3" Type="http://schemas.openxmlformats.org/officeDocument/2006/relationships/image" Target="../media/image249.png"/><Relationship Id="rId7" Type="http://schemas.openxmlformats.org/officeDocument/2006/relationships/image" Target="../media/image253.png"/><Relationship Id="rId12" Type="http://schemas.openxmlformats.org/officeDocument/2006/relationships/image" Target="../media/image258.png"/><Relationship Id="rId17" Type="http://schemas.openxmlformats.org/officeDocument/2006/relationships/image" Target="../media/image263.png"/><Relationship Id="rId2" Type="http://schemas.openxmlformats.org/officeDocument/2006/relationships/image" Target="../media/image248.png"/><Relationship Id="rId16" Type="http://schemas.openxmlformats.org/officeDocument/2006/relationships/image" Target="../media/image2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2.png"/><Relationship Id="rId11" Type="http://schemas.openxmlformats.org/officeDocument/2006/relationships/image" Target="../media/image257.png"/><Relationship Id="rId5" Type="http://schemas.openxmlformats.org/officeDocument/2006/relationships/image" Target="../media/image251.png"/><Relationship Id="rId15" Type="http://schemas.openxmlformats.org/officeDocument/2006/relationships/image" Target="../media/image261.png"/><Relationship Id="rId10" Type="http://schemas.openxmlformats.org/officeDocument/2006/relationships/image" Target="../media/image256.png"/><Relationship Id="rId19" Type="http://schemas.openxmlformats.org/officeDocument/2006/relationships/image" Target="../media/image265.png"/><Relationship Id="rId4" Type="http://schemas.openxmlformats.org/officeDocument/2006/relationships/image" Target="../media/image250.png"/><Relationship Id="rId9" Type="http://schemas.openxmlformats.org/officeDocument/2006/relationships/image" Target="../media/image255.png"/><Relationship Id="rId14" Type="http://schemas.openxmlformats.org/officeDocument/2006/relationships/image" Target="../media/image2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4.png"/><Relationship Id="rId13" Type="http://schemas.openxmlformats.org/officeDocument/2006/relationships/image" Target="../media/image269.png"/><Relationship Id="rId18" Type="http://schemas.openxmlformats.org/officeDocument/2006/relationships/image" Target="../media/image274.png"/><Relationship Id="rId26" Type="http://schemas.openxmlformats.org/officeDocument/2006/relationships/image" Target="../media/image282.png"/><Relationship Id="rId3" Type="http://schemas.openxmlformats.org/officeDocument/2006/relationships/image" Target="../media/image249.png"/><Relationship Id="rId21" Type="http://schemas.openxmlformats.org/officeDocument/2006/relationships/image" Target="../media/image277.png"/><Relationship Id="rId7" Type="http://schemas.openxmlformats.org/officeDocument/2006/relationships/image" Target="../media/image253.png"/><Relationship Id="rId12" Type="http://schemas.openxmlformats.org/officeDocument/2006/relationships/image" Target="../media/image268.png"/><Relationship Id="rId17" Type="http://schemas.openxmlformats.org/officeDocument/2006/relationships/image" Target="../media/image273.png"/><Relationship Id="rId25" Type="http://schemas.openxmlformats.org/officeDocument/2006/relationships/image" Target="../media/image281.png"/><Relationship Id="rId2" Type="http://schemas.openxmlformats.org/officeDocument/2006/relationships/image" Target="../media/image248.png"/><Relationship Id="rId16" Type="http://schemas.openxmlformats.org/officeDocument/2006/relationships/image" Target="../media/image272.png"/><Relationship Id="rId20" Type="http://schemas.openxmlformats.org/officeDocument/2006/relationships/image" Target="../media/image276.png"/><Relationship Id="rId29" Type="http://schemas.openxmlformats.org/officeDocument/2006/relationships/image" Target="../media/image2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2.png"/><Relationship Id="rId11" Type="http://schemas.openxmlformats.org/officeDocument/2006/relationships/image" Target="../media/image267.png"/><Relationship Id="rId24" Type="http://schemas.openxmlformats.org/officeDocument/2006/relationships/image" Target="../media/image280.png"/><Relationship Id="rId5" Type="http://schemas.openxmlformats.org/officeDocument/2006/relationships/image" Target="../media/image251.png"/><Relationship Id="rId15" Type="http://schemas.openxmlformats.org/officeDocument/2006/relationships/image" Target="../media/image271.png"/><Relationship Id="rId23" Type="http://schemas.openxmlformats.org/officeDocument/2006/relationships/image" Target="../media/image279.png"/><Relationship Id="rId28" Type="http://schemas.openxmlformats.org/officeDocument/2006/relationships/image" Target="../media/image284.png"/><Relationship Id="rId10" Type="http://schemas.openxmlformats.org/officeDocument/2006/relationships/image" Target="../media/image266.png"/><Relationship Id="rId19" Type="http://schemas.openxmlformats.org/officeDocument/2006/relationships/image" Target="../media/image275.png"/><Relationship Id="rId4" Type="http://schemas.openxmlformats.org/officeDocument/2006/relationships/image" Target="../media/image250.png"/><Relationship Id="rId9" Type="http://schemas.openxmlformats.org/officeDocument/2006/relationships/image" Target="../media/image255.png"/><Relationship Id="rId14" Type="http://schemas.openxmlformats.org/officeDocument/2006/relationships/image" Target="../media/image270.png"/><Relationship Id="rId22" Type="http://schemas.openxmlformats.org/officeDocument/2006/relationships/image" Target="../media/image278.png"/><Relationship Id="rId27" Type="http://schemas.openxmlformats.org/officeDocument/2006/relationships/image" Target="../media/image28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50" Type="http://schemas.openxmlformats.org/officeDocument/2006/relationships/image" Target="../media/image48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jpeg"/><Relationship Id="rId52" Type="http://schemas.openxmlformats.org/officeDocument/2006/relationships/image" Target="../media/image50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8" Type="http://schemas.openxmlformats.org/officeDocument/2006/relationships/image" Target="../media/image6.png"/><Relationship Id="rId51" Type="http://schemas.openxmlformats.org/officeDocument/2006/relationships/image" Target="../media/image4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3" Type="http://schemas.openxmlformats.org/officeDocument/2006/relationships/image" Target="../media/image286.png"/><Relationship Id="rId7" Type="http://schemas.openxmlformats.org/officeDocument/2006/relationships/image" Target="../media/image2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7.png"/><Relationship Id="rId5" Type="http://schemas.openxmlformats.org/officeDocument/2006/relationships/image" Target="../media/image246.png"/><Relationship Id="rId4" Type="http://schemas.openxmlformats.org/officeDocument/2006/relationships/image" Target="../media/image2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9.png"/><Relationship Id="rId4" Type="http://schemas.openxmlformats.org/officeDocument/2006/relationships/image" Target="../media/image28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7" Type="http://schemas.openxmlformats.org/officeDocument/2006/relationships/image" Target="../media/image20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4.jpeg"/><Relationship Id="rId5" Type="http://schemas.openxmlformats.org/officeDocument/2006/relationships/image" Target="../media/image293.png"/><Relationship Id="rId4" Type="http://schemas.openxmlformats.org/officeDocument/2006/relationships/image" Target="../media/image29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13" Type="http://schemas.openxmlformats.org/officeDocument/2006/relationships/image" Target="../media/image210.png"/><Relationship Id="rId3" Type="http://schemas.openxmlformats.org/officeDocument/2006/relationships/image" Target="../media/image200.png"/><Relationship Id="rId7" Type="http://schemas.openxmlformats.org/officeDocument/2006/relationships/image" Target="../media/image204.png"/><Relationship Id="rId12" Type="http://schemas.openxmlformats.org/officeDocument/2006/relationships/image" Target="../media/image209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29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png"/><Relationship Id="rId11" Type="http://schemas.openxmlformats.org/officeDocument/2006/relationships/image" Target="../media/image208.png"/><Relationship Id="rId5" Type="http://schemas.openxmlformats.org/officeDocument/2006/relationships/image" Target="../media/image202.png"/><Relationship Id="rId15" Type="http://schemas.openxmlformats.org/officeDocument/2006/relationships/image" Target="../media/image295.jpg"/><Relationship Id="rId10" Type="http://schemas.openxmlformats.org/officeDocument/2006/relationships/image" Target="../media/image207.png"/><Relationship Id="rId4" Type="http://schemas.openxmlformats.org/officeDocument/2006/relationships/image" Target="../media/image201.png"/><Relationship Id="rId9" Type="http://schemas.openxmlformats.org/officeDocument/2006/relationships/image" Target="../media/image206.png"/><Relationship Id="rId14" Type="http://schemas.openxmlformats.org/officeDocument/2006/relationships/image" Target="../media/image2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2.jpeg"/><Relationship Id="rId3" Type="http://schemas.openxmlformats.org/officeDocument/2006/relationships/image" Target="../media/image297.jpeg"/><Relationship Id="rId7" Type="http://schemas.openxmlformats.org/officeDocument/2006/relationships/image" Target="../media/image30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jpeg"/><Relationship Id="rId5" Type="http://schemas.openxmlformats.org/officeDocument/2006/relationships/image" Target="../media/image299.jpeg"/><Relationship Id="rId10" Type="http://schemas.openxmlformats.org/officeDocument/2006/relationships/image" Target="../media/image304.jpeg"/><Relationship Id="rId4" Type="http://schemas.openxmlformats.org/officeDocument/2006/relationships/image" Target="../media/image298.jpeg"/><Relationship Id="rId9" Type="http://schemas.openxmlformats.org/officeDocument/2006/relationships/image" Target="../media/image30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64.jpeg"/><Relationship Id="rId26" Type="http://schemas.openxmlformats.org/officeDocument/2006/relationships/image" Target="../media/image72.jpeg"/><Relationship Id="rId39" Type="http://schemas.openxmlformats.org/officeDocument/2006/relationships/image" Target="../media/image32.png"/><Relationship Id="rId21" Type="http://schemas.openxmlformats.org/officeDocument/2006/relationships/image" Target="../media/image67.jpeg"/><Relationship Id="rId34" Type="http://schemas.openxmlformats.org/officeDocument/2006/relationships/image" Target="../media/image79.jpeg"/><Relationship Id="rId42" Type="http://schemas.openxmlformats.org/officeDocument/2006/relationships/image" Target="../media/image86.jpeg"/><Relationship Id="rId47" Type="http://schemas.openxmlformats.org/officeDocument/2006/relationships/image" Target="../media/image91.jpeg"/><Relationship Id="rId50" Type="http://schemas.openxmlformats.org/officeDocument/2006/relationships/image" Target="../media/image42.jpeg"/><Relationship Id="rId55" Type="http://schemas.openxmlformats.org/officeDocument/2006/relationships/image" Target="../media/image95.jpe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17" Type="http://schemas.openxmlformats.org/officeDocument/2006/relationships/image" Target="../media/image63.jpeg"/><Relationship Id="rId25" Type="http://schemas.openxmlformats.org/officeDocument/2006/relationships/image" Target="../media/image71.jpeg"/><Relationship Id="rId33" Type="http://schemas.openxmlformats.org/officeDocument/2006/relationships/image" Target="../media/image26.png"/><Relationship Id="rId38" Type="http://schemas.openxmlformats.org/officeDocument/2006/relationships/image" Target="../media/image83.jpeg"/><Relationship Id="rId46" Type="http://schemas.openxmlformats.org/officeDocument/2006/relationships/image" Target="../media/image90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2.jpeg"/><Relationship Id="rId20" Type="http://schemas.openxmlformats.org/officeDocument/2006/relationships/image" Target="../media/image66.jpeg"/><Relationship Id="rId29" Type="http://schemas.openxmlformats.org/officeDocument/2006/relationships/image" Target="../media/image75.jpeg"/><Relationship Id="rId41" Type="http://schemas.openxmlformats.org/officeDocument/2006/relationships/image" Target="../media/image85.jpeg"/><Relationship Id="rId54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24" Type="http://schemas.openxmlformats.org/officeDocument/2006/relationships/image" Target="../media/image70.jpeg"/><Relationship Id="rId32" Type="http://schemas.openxmlformats.org/officeDocument/2006/relationships/image" Target="../media/image78.jpeg"/><Relationship Id="rId37" Type="http://schemas.openxmlformats.org/officeDocument/2006/relationships/image" Target="../media/image82.jpeg"/><Relationship Id="rId40" Type="http://schemas.openxmlformats.org/officeDocument/2006/relationships/image" Target="../media/image84.jpeg"/><Relationship Id="rId45" Type="http://schemas.openxmlformats.org/officeDocument/2006/relationships/image" Target="../media/image89.jpeg"/><Relationship Id="rId53" Type="http://schemas.openxmlformats.org/officeDocument/2006/relationships/image" Target="../media/image45.png"/><Relationship Id="rId58" Type="http://schemas.openxmlformats.org/officeDocument/2006/relationships/image" Target="../media/image98.jpeg"/><Relationship Id="rId5" Type="http://schemas.openxmlformats.org/officeDocument/2006/relationships/image" Target="../media/image52.jpeg"/><Relationship Id="rId15" Type="http://schemas.openxmlformats.org/officeDocument/2006/relationships/image" Target="../media/image61.jpeg"/><Relationship Id="rId23" Type="http://schemas.openxmlformats.org/officeDocument/2006/relationships/image" Target="../media/image69.jpeg"/><Relationship Id="rId28" Type="http://schemas.openxmlformats.org/officeDocument/2006/relationships/image" Target="../media/image74.jpeg"/><Relationship Id="rId36" Type="http://schemas.openxmlformats.org/officeDocument/2006/relationships/image" Target="../media/image81.jpeg"/><Relationship Id="rId49" Type="http://schemas.openxmlformats.org/officeDocument/2006/relationships/image" Target="../media/image93.jpeg"/><Relationship Id="rId57" Type="http://schemas.openxmlformats.org/officeDocument/2006/relationships/image" Target="../media/image97.jpeg"/><Relationship Id="rId10" Type="http://schemas.openxmlformats.org/officeDocument/2006/relationships/image" Target="../media/image57.jpeg"/><Relationship Id="rId19" Type="http://schemas.openxmlformats.org/officeDocument/2006/relationships/image" Target="../media/image65.jpeg"/><Relationship Id="rId31" Type="http://schemas.openxmlformats.org/officeDocument/2006/relationships/image" Target="../media/image77.jpeg"/><Relationship Id="rId44" Type="http://schemas.openxmlformats.org/officeDocument/2006/relationships/image" Target="../media/image88.jpeg"/><Relationship Id="rId52" Type="http://schemas.openxmlformats.org/officeDocument/2006/relationships/image" Target="../media/image44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Relationship Id="rId14" Type="http://schemas.openxmlformats.org/officeDocument/2006/relationships/image" Target="../media/image60.jpeg"/><Relationship Id="rId22" Type="http://schemas.openxmlformats.org/officeDocument/2006/relationships/image" Target="../media/image68.jpeg"/><Relationship Id="rId27" Type="http://schemas.openxmlformats.org/officeDocument/2006/relationships/image" Target="../media/image73.jpeg"/><Relationship Id="rId30" Type="http://schemas.openxmlformats.org/officeDocument/2006/relationships/image" Target="../media/image76.jpeg"/><Relationship Id="rId35" Type="http://schemas.openxmlformats.org/officeDocument/2006/relationships/image" Target="../media/image80.jpeg"/><Relationship Id="rId43" Type="http://schemas.openxmlformats.org/officeDocument/2006/relationships/image" Target="../media/image87.jpeg"/><Relationship Id="rId48" Type="http://schemas.openxmlformats.org/officeDocument/2006/relationships/image" Target="../media/image92.jpeg"/><Relationship Id="rId56" Type="http://schemas.openxmlformats.org/officeDocument/2006/relationships/image" Target="../media/image96.jpeg"/><Relationship Id="rId8" Type="http://schemas.openxmlformats.org/officeDocument/2006/relationships/image" Target="../media/image55.jpeg"/><Relationship Id="rId51" Type="http://schemas.openxmlformats.org/officeDocument/2006/relationships/image" Target="../media/image43.jpeg"/><Relationship Id="rId3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13" Type="http://schemas.openxmlformats.org/officeDocument/2006/relationships/image" Target="../media/image111.jpeg"/><Relationship Id="rId18" Type="http://schemas.openxmlformats.org/officeDocument/2006/relationships/image" Target="../media/image116.jpeg"/><Relationship Id="rId3" Type="http://schemas.openxmlformats.org/officeDocument/2006/relationships/image" Target="../media/image101.jpeg"/><Relationship Id="rId21" Type="http://schemas.openxmlformats.org/officeDocument/2006/relationships/image" Target="../media/image119.jpeg"/><Relationship Id="rId7" Type="http://schemas.openxmlformats.org/officeDocument/2006/relationships/image" Target="../media/image105.jpeg"/><Relationship Id="rId12" Type="http://schemas.openxmlformats.org/officeDocument/2006/relationships/image" Target="../media/image110.jpeg"/><Relationship Id="rId17" Type="http://schemas.openxmlformats.org/officeDocument/2006/relationships/image" Target="../media/image115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14.jpeg"/><Relationship Id="rId20" Type="http://schemas.openxmlformats.org/officeDocument/2006/relationships/image" Target="../media/image1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jpeg"/><Relationship Id="rId11" Type="http://schemas.openxmlformats.org/officeDocument/2006/relationships/image" Target="../media/image109.jpeg"/><Relationship Id="rId5" Type="http://schemas.openxmlformats.org/officeDocument/2006/relationships/image" Target="../media/image103.jpeg"/><Relationship Id="rId15" Type="http://schemas.openxmlformats.org/officeDocument/2006/relationships/image" Target="../media/image113.jpeg"/><Relationship Id="rId23" Type="http://schemas.openxmlformats.org/officeDocument/2006/relationships/image" Target="../media/image121.jpeg"/><Relationship Id="rId10" Type="http://schemas.openxmlformats.org/officeDocument/2006/relationships/image" Target="../media/image108.jpeg"/><Relationship Id="rId19" Type="http://schemas.openxmlformats.org/officeDocument/2006/relationships/image" Target="../media/image117.jpeg"/><Relationship Id="rId4" Type="http://schemas.openxmlformats.org/officeDocument/2006/relationships/image" Target="../media/image102.jpeg"/><Relationship Id="rId9" Type="http://schemas.openxmlformats.org/officeDocument/2006/relationships/image" Target="../media/image107.jpeg"/><Relationship Id="rId14" Type="http://schemas.openxmlformats.org/officeDocument/2006/relationships/image" Target="../media/image112.jpg"/><Relationship Id="rId22" Type="http://schemas.openxmlformats.org/officeDocument/2006/relationships/image" Target="../media/image1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jpeg"/><Relationship Id="rId13" Type="http://schemas.openxmlformats.org/officeDocument/2006/relationships/image" Target="../media/image134.jpeg"/><Relationship Id="rId18" Type="http://schemas.openxmlformats.org/officeDocument/2006/relationships/image" Target="../media/image139.jpeg"/><Relationship Id="rId26" Type="http://schemas.openxmlformats.org/officeDocument/2006/relationships/image" Target="../media/image147.jpeg"/><Relationship Id="rId3" Type="http://schemas.openxmlformats.org/officeDocument/2006/relationships/image" Target="../media/image124.jpeg"/><Relationship Id="rId21" Type="http://schemas.openxmlformats.org/officeDocument/2006/relationships/image" Target="../media/image142.jpeg"/><Relationship Id="rId7" Type="http://schemas.openxmlformats.org/officeDocument/2006/relationships/image" Target="../media/image128.jpg"/><Relationship Id="rId12" Type="http://schemas.openxmlformats.org/officeDocument/2006/relationships/image" Target="../media/image133.jpeg"/><Relationship Id="rId17" Type="http://schemas.openxmlformats.org/officeDocument/2006/relationships/image" Target="../media/image138.jpg"/><Relationship Id="rId25" Type="http://schemas.openxmlformats.org/officeDocument/2006/relationships/image" Target="../media/image146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37.jpeg"/><Relationship Id="rId20" Type="http://schemas.openxmlformats.org/officeDocument/2006/relationships/image" Target="../media/image1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jpeg"/><Relationship Id="rId11" Type="http://schemas.openxmlformats.org/officeDocument/2006/relationships/image" Target="../media/image132.jpeg"/><Relationship Id="rId24" Type="http://schemas.openxmlformats.org/officeDocument/2006/relationships/image" Target="../media/image145.jpeg"/><Relationship Id="rId5" Type="http://schemas.openxmlformats.org/officeDocument/2006/relationships/image" Target="../media/image126.jpeg"/><Relationship Id="rId15" Type="http://schemas.openxmlformats.org/officeDocument/2006/relationships/image" Target="../media/image136.jpg"/><Relationship Id="rId23" Type="http://schemas.openxmlformats.org/officeDocument/2006/relationships/image" Target="../media/image144.jpeg"/><Relationship Id="rId10" Type="http://schemas.openxmlformats.org/officeDocument/2006/relationships/image" Target="../media/image131.jpeg"/><Relationship Id="rId19" Type="http://schemas.openxmlformats.org/officeDocument/2006/relationships/image" Target="../media/image140.jpeg"/><Relationship Id="rId4" Type="http://schemas.openxmlformats.org/officeDocument/2006/relationships/image" Target="../media/image125.jpeg"/><Relationship Id="rId9" Type="http://schemas.openxmlformats.org/officeDocument/2006/relationships/image" Target="../media/image130.jpeg"/><Relationship Id="rId14" Type="http://schemas.openxmlformats.org/officeDocument/2006/relationships/image" Target="../media/image135.jpeg"/><Relationship Id="rId22" Type="http://schemas.openxmlformats.org/officeDocument/2006/relationships/image" Target="../media/image14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Tom-</a:t>
            </a:r>
            <a:r>
              <a:rPr lang="en-US" dirty="0" err="1"/>
              <a:t>vs</a:t>
            </a:r>
            <a:r>
              <a:rPr lang="en-US" dirty="0"/>
              <a:t>-Pete Classifiers and Identity-Preserving Alignment for Face Verification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Thomas Berg</a:t>
            </a:r>
          </a:p>
          <a:p>
            <a:r>
              <a:rPr lang="en-US" dirty="0" smtClean="0"/>
              <a:t>Peter N. </a:t>
            </a:r>
            <a:r>
              <a:rPr lang="en-US" dirty="0" err="1" smtClean="0"/>
              <a:t>Belhumeur</a:t>
            </a:r>
            <a:endParaRPr lang="en-US" dirty="0" smtClean="0"/>
          </a:p>
          <a:p>
            <a:r>
              <a:rPr lang="en-US" dirty="0" smtClean="0"/>
              <a:t>Columbia University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B711-0A6D-4CAB-808B-F3351C7C1E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3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20606" y="1470165"/>
            <a:ext cx="8093042" cy="4778235"/>
            <a:chOff x="520606" y="1470165"/>
            <a:chExt cx="8093042" cy="477823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3952" y="4128334"/>
              <a:ext cx="384048" cy="54864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7763" y="2970230"/>
              <a:ext cx="384048" cy="5486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752" y="4735247"/>
              <a:ext cx="384048" cy="5486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30" y="3093720"/>
              <a:ext cx="384048" cy="5486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528" y="4762672"/>
              <a:ext cx="384048" cy="54864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3715" y="3204721"/>
              <a:ext cx="384048" cy="54864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654" y="3883145"/>
              <a:ext cx="384048" cy="54864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606" y="1470165"/>
              <a:ext cx="384048" cy="54864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3152" y="5475636"/>
              <a:ext cx="384048" cy="5486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7778" y="5014049"/>
              <a:ext cx="384048" cy="54864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4379" y="5464878"/>
              <a:ext cx="384048" cy="54864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3610" y="1695165"/>
              <a:ext cx="384048" cy="54864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9163" y="1559775"/>
              <a:ext cx="384048" cy="54864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5727" y="2270760"/>
              <a:ext cx="384048" cy="5486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4787" y="4431785"/>
              <a:ext cx="384048" cy="54864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7349" y="4477969"/>
              <a:ext cx="384048" cy="54864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4152" y="3048000"/>
              <a:ext cx="384048" cy="54864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572" y="2545080"/>
              <a:ext cx="384048" cy="54864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7397" y="4330522"/>
              <a:ext cx="384048" cy="54864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600" y="5699760"/>
              <a:ext cx="384048" cy="54864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3543" y="3728660"/>
              <a:ext cx="384048" cy="54864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7187" y="3297966"/>
              <a:ext cx="384048" cy="54864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9152" y="5547360"/>
              <a:ext cx="384048" cy="54864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4547" y="2293125"/>
              <a:ext cx="384048" cy="54864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2949" y="5334573"/>
              <a:ext cx="384048" cy="54864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600" y="1486248"/>
              <a:ext cx="384048" cy="54864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7439" y="1699171"/>
              <a:ext cx="384048" cy="54864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8475" y="1486248"/>
              <a:ext cx="384048" cy="5486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Tom-</a:t>
            </a:r>
            <a:r>
              <a:rPr lang="en-US" dirty="0" err="1" smtClean="0"/>
              <a:t>vs</a:t>
            </a:r>
            <a:r>
              <a:rPr lang="en-US" dirty="0" smtClean="0"/>
              <a:t>-Pete classifier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08699" y="1290918"/>
            <a:ext cx="4378240" cy="5056095"/>
            <a:chOff x="2608699" y="1290918"/>
            <a:chExt cx="4378240" cy="5056095"/>
          </a:xfrm>
        </p:grpSpPr>
        <p:sp>
          <p:nvSpPr>
            <p:cNvPr id="46" name="Right Arrow 45"/>
            <p:cNvSpPr/>
            <p:nvPr/>
          </p:nvSpPr>
          <p:spPr>
            <a:xfrm rot="20831270">
              <a:off x="4663905" y="3133686"/>
              <a:ext cx="2323034" cy="693606"/>
            </a:xfrm>
            <a:prstGeom prst="rightArrow">
              <a:avLst/>
            </a:prstGeom>
            <a:solidFill>
              <a:srgbClr val="00B0F0">
                <a:alpha val="25098"/>
              </a:srgbClr>
            </a:solidFill>
            <a:ln>
              <a:solidFill>
                <a:srgbClr val="00B0F0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7" name="Right Arrow 46"/>
            <p:cNvSpPr/>
            <p:nvPr/>
          </p:nvSpPr>
          <p:spPr>
            <a:xfrm rot="20831270" flipH="1">
              <a:off x="2608699" y="3630100"/>
              <a:ext cx="2105310" cy="693606"/>
            </a:xfrm>
            <a:prstGeom prst="rightArrow">
              <a:avLst/>
            </a:prstGeom>
            <a:solidFill>
              <a:srgbClr val="FF0000">
                <a:alpha val="25098"/>
              </a:srgbClr>
            </a:solidFill>
            <a:ln>
              <a:solidFill>
                <a:srgbClr val="FF0000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4087905" y="1290918"/>
              <a:ext cx="1242425" cy="50560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B711-0A6D-4CAB-808B-F3351C7C1E3D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592975" y="3322253"/>
            <a:ext cx="2261390" cy="825550"/>
            <a:chOff x="3592975" y="3322253"/>
            <a:chExt cx="2261390" cy="825550"/>
          </a:xfrm>
        </p:grpSpPr>
        <p:sp>
          <p:nvSpPr>
            <p:cNvPr id="40" name="TextBox 39"/>
            <p:cNvSpPr txBox="1"/>
            <p:nvPr/>
          </p:nvSpPr>
          <p:spPr>
            <a:xfrm rot="20730253">
              <a:off x="5592667" y="3322253"/>
              <a:ext cx="261698" cy="370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?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 rot="20730253">
              <a:off x="3592975" y="3777784"/>
              <a:ext cx="261698" cy="370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?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7498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Tom-</a:t>
            </a:r>
            <a:r>
              <a:rPr lang="en-US" dirty="0" err="1" smtClean="0"/>
              <a:t>vs</a:t>
            </a:r>
            <a:r>
              <a:rPr lang="en-US" dirty="0" smtClean="0"/>
              <a:t>-Pete classifiers generalize</a:t>
            </a:r>
            <a:endParaRPr lang="en-US" dirty="0"/>
          </a:p>
        </p:txBody>
      </p:sp>
      <p:pic>
        <p:nvPicPr>
          <p:cNvPr id="1041" name="Picture 17" descr="C:\data\t\presentations\tom-vs-pete-bmvc-2012\plots\third-party-Rinko_Kikuchi-Scarlett_Johansson-dist-self-black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904" y="3548126"/>
            <a:ext cx="9609602" cy="303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17903" y="3548126"/>
            <a:ext cx="9609601" cy="303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17903" y="3548126"/>
            <a:ext cx="9609601" cy="303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17903" y="3548126"/>
            <a:ext cx="9609601" cy="303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17903" y="3548126"/>
            <a:ext cx="9609601" cy="303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468608" y="1316848"/>
            <a:ext cx="1431519" cy="2456536"/>
            <a:chOff x="288728" y="1316848"/>
            <a:chExt cx="1431519" cy="2456536"/>
          </a:xfrm>
        </p:grpSpPr>
        <p:pic>
          <p:nvPicPr>
            <p:cNvPr id="53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2405" y="1316848"/>
              <a:ext cx="1364206" cy="1948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" name="Group 21"/>
            <p:cNvGrpSpPr/>
            <p:nvPr/>
          </p:nvGrpSpPr>
          <p:grpSpPr>
            <a:xfrm>
              <a:off x="288728" y="3311719"/>
              <a:ext cx="1431519" cy="461665"/>
              <a:chOff x="266243" y="3311719"/>
              <a:chExt cx="1431519" cy="46166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266243" y="3396555"/>
                <a:ext cx="315045" cy="291994"/>
              </a:xfrm>
              <a:prstGeom prst="rect">
                <a:avLst/>
              </a:prstGeom>
              <a:solidFill>
                <a:srgbClr val="73B0EB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66298" y="3311719"/>
                <a:ext cx="11314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Scarlett</a:t>
                </a:r>
                <a:endParaRPr lang="en-US" sz="2400" dirty="0"/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2224671" y="1316848"/>
            <a:ext cx="1364206" cy="2456536"/>
            <a:chOff x="2092507" y="1316848"/>
            <a:chExt cx="1364206" cy="2456536"/>
          </a:xfrm>
        </p:grpSpPr>
        <p:pic>
          <p:nvPicPr>
            <p:cNvPr id="58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92507" y="1316848"/>
              <a:ext cx="1364206" cy="1948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9" name="Group 58"/>
            <p:cNvGrpSpPr/>
            <p:nvPr/>
          </p:nvGrpSpPr>
          <p:grpSpPr>
            <a:xfrm>
              <a:off x="2179692" y="3311719"/>
              <a:ext cx="1189836" cy="461665"/>
              <a:chOff x="3041481" y="2469062"/>
              <a:chExt cx="1189836" cy="461665"/>
            </a:xfrm>
            <a:solidFill>
              <a:srgbClr val="E76D6F"/>
            </a:solidFill>
          </p:grpSpPr>
          <p:sp>
            <p:nvSpPr>
              <p:cNvPr id="60" name="Rectangle 59"/>
              <p:cNvSpPr/>
              <p:nvPr/>
            </p:nvSpPr>
            <p:spPr>
              <a:xfrm>
                <a:off x="3041481" y="2553898"/>
                <a:ext cx="315045" cy="29199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3356526" y="2469062"/>
                <a:ext cx="8747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 smtClean="0"/>
                  <a:t>Rinko</a:t>
                </a:r>
                <a:endParaRPr lang="en-US" sz="2400" dirty="0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3913421" y="1316848"/>
            <a:ext cx="1364206" cy="2456536"/>
            <a:chOff x="3892609" y="1316848"/>
            <a:chExt cx="1364206" cy="2456536"/>
          </a:xfrm>
        </p:grpSpPr>
        <p:pic>
          <p:nvPicPr>
            <p:cNvPr id="63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92609" y="1316848"/>
              <a:ext cx="1364206" cy="1948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" name="Group 63"/>
            <p:cNvGrpSpPr/>
            <p:nvPr/>
          </p:nvGrpSpPr>
          <p:grpSpPr>
            <a:xfrm>
              <a:off x="4165357" y="3311719"/>
              <a:ext cx="818709" cy="461665"/>
              <a:chOff x="3041481" y="2469062"/>
              <a:chExt cx="818709" cy="461665"/>
            </a:xfrm>
            <a:solidFill>
              <a:srgbClr val="E76D6F"/>
            </a:solidFill>
          </p:grpSpPr>
          <p:sp>
            <p:nvSpPr>
              <p:cNvPr id="65" name="Rectangle 64"/>
              <p:cNvSpPr/>
              <p:nvPr/>
            </p:nvSpPr>
            <p:spPr>
              <a:xfrm>
                <a:off x="3041481" y="2553898"/>
                <a:ext cx="315045" cy="291994"/>
              </a:xfrm>
              <a:prstGeom prst="rect">
                <a:avLst/>
              </a:prstGeom>
              <a:solidFill>
                <a:srgbClr val="5A005A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356526" y="2469062"/>
                <a:ext cx="5036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Ali</a:t>
                </a:r>
                <a:endParaRPr lang="en-US" sz="2400" dirty="0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5602170" y="1316848"/>
            <a:ext cx="1364206" cy="2456536"/>
            <a:chOff x="5692711" y="1316848"/>
            <a:chExt cx="1364206" cy="2456536"/>
          </a:xfrm>
        </p:grpSpPr>
        <p:pic>
          <p:nvPicPr>
            <p:cNvPr id="68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92711" y="1316848"/>
              <a:ext cx="1364206" cy="1948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9" name="Group 68"/>
            <p:cNvGrpSpPr/>
            <p:nvPr/>
          </p:nvGrpSpPr>
          <p:grpSpPr>
            <a:xfrm>
              <a:off x="5795349" y="3311719"/>
              <a:ext cx="1158930" cy="461665"/>
              <a:chOff x="3041481" y="2469062"/>
              <a:chExt cx="1158930" cy="461665"/>
            </a:xfrm>
            <a:solidFill>
              <a:srgbClr val="E76D6F"/>
            </a:solidFill>
          </p:grpSpPr>
          <p:sp>
            <p:nvSpPr>
              <p:cNvPr id="70" name="Rectangle 69"/>
              <p:cNvSpPr/>
              <p:nvPr/>
            </p:nvSpPr>
            <p:spPr>
              <a:xfrm>
                <a:off x="3041481" y="2553898"/>
                <a:ext cx="315045" cy="291994"/>
              </a:xfrm>
              <a:prstGeom prst="rect">
                <a:avLst/>
              </a:prstGeom>
              <a:solidFill>
                <a:srgbClr val="5A59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3356526" y="2469062"/>
                <a:ext cx="843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Betty</a:t>
                </a:r>
                <a:endParaRPr lang="en-US" sz="2400" dirty="0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7290919" y="1316848"/>
            <a:ext cx="1408229" cy="2456536"/>
            <a:chOff x="7470799" y="1316848"/>
            <a:chExt cx="1408229" cy="2456536"/>
          </a:xfrm>
        </p:grpSpPr>
        <p:pic>
          <p:nvPicPr>
            <p:cNvPr id="73" name="Picture 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92811" y="1316848"/>
              <a:ext cx="1364206" cy="1948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4" name="Group 73"/>
            <p:cNvGrpSpPr/>
            <p:nvPr/>
          </p:nvGrpSpPr>
          <p:grpSpPr>
            <a:xfrm>
              <a:off x="7470799" y="3311719"/>
              <a:ext cx="1408229" cy="461665"/>
              <a:chOff x="3041481" y="2469062"/>
              <a:chExt cx="1408229" cy="461665"/>
            </a:xfrm>
            <a:solidFill>
              <a:srgbClr val="398739"/>
            </a:solidFill>
          </p:grpSpPr>
          <p:sp>
            <p:nvSpPr>
              <p:cNvPr id="75" name="Rectangle 74"/>
              <p:cNvSpPr/>
              <p:nvPr/>
            </p:nvSpPr>
            <p:spPr>
              <a:xfrm>
                <a:off x="3041481" y="2553898"/>
                <a:ext cx="315045" cy="29199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356526" y="2469062"/>
                <a:ext cx="10931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George</a:t>
                </a:r>
                <a:endParaRPr lang="en-US" sz="2400" dirty="0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2789811" y="6192740"/>
            <a:ext cx="3421387" cy="461665"/>
            <a:chOff x="2789811" y="6192740"/>
            <a:chExt cx="3421387" cy="461665"/>
          </a:xfrm>
        </p:grpSpPr>
        <p:sp>
          <p:nvSpPr>
            <p:cNvPr id="27" name="TextBox 26"/>
            <p:cNvSpPr txBox="1"/>
            <p:nvPr/>
          </p:nvSpPr>
          <p:spPr>
            <a:xfrm>
              <a:off x="4386223" y="619274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</a:t>
              </a:r>
              <a:endParaRPr lang="en-US" sz="24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871040" y="619274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789811" y="6192740"/>
              <a:ext cx="4347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-1</a:t>
              </a:r>
              <a:endParaRPr lang="en-US" sz="24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411605" y="1268228"/>
            <a:ext cx="3215890" cy="2479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B711-0A6D-4CAB-808B-F3351C7C1E3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3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library of Tom-</a:t>
            </a:r>
            <a:r>
              <a:rPr lang="en-US" dirty="0" err="1" smtClean="0"/>
              <a:t>vs</a:t>
            </a:r>
            <a:r>
              <a:rPr lang="en-US" dirty="0" smtClean="0"/>
              <a:t>-Pete classifiers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71017"/>
          </a:xfrm>
        </p:spPr>
        <p:txBody>
          <a:bodyPr>
            <a:normAutofit/>
          </a:bodyPr>
          <a:lstStyle/>
          <a:p>
            <a:r>
              <a:rPr lang="en-US" dirty="0" smtClean="0"/>
              <a:t>Reference Dataset</a:t>
            </a:r>
          </a:p>
          <a:p>
            <a:pPr lvl="1"/>
            <a:r>
              <a:rPr lang="en-US" dirty="0" smtClean="0"/>
              <a:t>N = 120 people</a:t>
            </a:r>
          </a:p>
          <a:p>
            <a:pPr lvl="1"/>
            <a:r>
              <a:rPr lang="en-US" dirty="0" smtClean="0"/>
              <a:t>20,639 images</a:t>
            </a:r>
          </a:p>
          <a:p>
            <a:pPr lvl="1"/>
            <a:endParaRPr lang="en-US" sz="16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326" y="1738154"/>
            <a:ext cx="4560474" cy="1242437"/>
          </a:xfrm>
          <a:prstGeom prst="rect">
            <a:avLst/>
          </a:prstGeom>
        </p:spPr>
      </p:pic>
      <p:sp>
        <p:nvSpPr>
          <p:cNvPr id="17" name="Content Placeholder 3"/>
          <p:cNvSpPr txBox="1">
            <a:spLocks/>
          </p:cNvSpPr>
          <p:nvPr/>
        </p:nvSpPr>
        <p:spPr>
          <a:xfrm>
            <a:off x="457200" y="3424143"/>
            <a:ext cx="8229600" cy="642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 = 11 Image Features: SIFT at landmarks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45217" y="3979463"/>
            <a:ext cx="7841583" cy="828675"/>
            <a:chOff x="845217" y="4209983"/>
            <a:chExt cx="7841583" cy="828675"/>
          </a:xfrm>
        </p:grpSpPr>
        <p:pic>
          <p:nvPicPr>
            <p:cNvPr id="19" name="Picture 13" descr="C:\data\t\himher\images\region-06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217" y="4209983"/>
              <a:ext cx="7048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4" descr="C:\data\t\himher\images\manregion-0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8890" y="4209983"/>
              <a:ext cx="7048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5" descr="C:\data\t\himher\images\manregion-0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2563" y="4209983"/>
              <a:ext cx="7048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6" descr="C:\data\t\himher\images\manregion-0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6236" y="4209983"/>
              <a:ext cx="7048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7" descr="C:\data\t\himher\images\manregion-04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9909" y="4209983"/>
              <a:ext cx="7048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8" descr="C:\data\t\himher\images\manregion-05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3582" y="4209983"/>
              <a:ext cx="7048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9" descr="C:\data\t\himher\images\region-01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7255" y="4209983"/>
              <a:ext cx="7048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0" descr="C:\data\t\himher\images\region-02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0928" y="4209983"/>
              <a:ext cx="7048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1" descr="C:\data\t\himher\images\region-03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4601" y="4209983"/>
              <a:ext cx="7048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2" descr="C:\data\t\himher\images\region-04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8274" y="4209983"/>
              <a:ext cx="7048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3" descr="C:\data\t\himher\images\region-05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1950" y="4209983"/>
              <a:ext cx="7048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3"/>
              <p:cNvSpPr txBox="1">
                <a:spLocks/>
              </p:cNvSpPr>
              <p:nvPr/>
            </p:nvSpPr>
            <p:spPr>
              <a:xfrm>
                <a:off x="457200" y="5204307"/>
                <a:ext cx="8229600" cy="16536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𝑘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smtClean="0">
                                  <a:latin typeface="Cambria Math"/>
                                </a:rPr>
                                <m:t>𝑁</m:t>
                              </m:r>
                            </m:e>
                          </m:mr>
                          <m:mr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i="1" smtClean="0">
                        <a:latin typeface="Cambria Math"/>
                      </a:rPr>
                      <m:t>=78,540</m:t>
                    </m:r>
                  </m:oMath>
                </a14:m>
                <a:r>
                  <a:rPr lang="en-US" dirty="0" smtClean="0"/>
                  <a:t> possible Tom-</a:t>
                </a:r>
                <a:r>
                  <a:rPr lang="en-US" dirty="0" err="1" smtClean="0"/>
                  <a:t>vs</a:t>
                </a:r>
                <a:r>
                  <a:rPr lang="en-US" dirty="0" smtClean="0"/>
                  <a:t>-Pete classifiers (linear SVMs)</a:t>
                </a:r>
                <a:endParaRPr lang="en-US" dirty="0"/>
              </a:p>
            </p:txBody>
          </p:sp>
        </mc:Choice>
        <mc:Fallback xmlns="">
          <p:sp>
            <p:nvSpPr>
              <p:cNvPr id="30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204307"/>
                <a:ext cx="8229600" cy="1653693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B711-0A6D-4CAB-808B-F3351C7C1E3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3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/>
      <p:bldP spid="17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How can we tell </a:t>
            </a:r>
            <a:r>
              <a:rPr lang="en-US" sz="4000" i="1" dirty="0" smtClean="0"/>
              <a:t>any</a:t>
            </a:r>
            <a:r>
              <a:rPr lang="en-US" sz="4000" dirty="0" smtClean="0"/>
              <a:t> two people apart?</a:t>
            </a:r>
            <a:endParaRPr lang="en-US" sz="4000" dirty="0"/>
          </a:p>
        </p:txBody>
      </p:sp>
      <p:grpSp>
        <p:nvGrpSpPr>
          <p:cNvPr id="71" name="Group 70"/>
          <p:cNvGrpSpPr/>
          <p:nvPr/>
        </p:nvGrpSpPr>
        <p:grpSpPr>
          <a:xfrm>
            <a:off x="466965" y="1488571"/>
            <a:ext cx="1556018" cy="3356577"/>
            <a:chOff x="466965" y="1488571"/>
            <a:chExt cx="1556018" cy="335657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5" y="3289131"/>
              <a:ext cx="1556017" cy="1556017"/>
            </a:xfrm>
            <a:prstGeom prst="rect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6" y="1488571"/>
              <a:ext cx="1556017" cy="1556017"/>
            </a:xfrm>
            <a:prstGeom prst="rect">
              <a:avLst/>
            </a:prstGeom>
            <a:ln w="25400">
              <a:solidFill>
                <a:schemeClr val="bg2">
                  <a:lumMod val="60000"/>
                  <a:lumOff val="40000"/>
                </a:schemeClr>
              </a:solidFill>
            </a:ln>
          </p:spPr>
        </p:pic>
      </p:grp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2605848" y="5208588"/>
            <a:ext cx="1681163" cy="1252537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4726480" y="2026348"/>
            <a:ext cx="357790" cy="3752658"/>
            <a:chOff x="4726480" y="2026348"/>
            <a:chExt cx="357790" cy="3752658"/>
          </a:xfrm>
        </p:grpSpPr>
        <p:sp>
          <p:nvSpPr>
            <p:cNvPr id="45" name="TextBox 44"/>
            <p:cNvSpPr txBox="1"/>
            <p:nvPr/>
          </p:nvSpPr>
          <p:spPr>
            <a:xfrm>
              <a:off x="4726480" y="2026348"/>
              <a:ext cx="357790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dirty="0" smtClean="0"/>
                <a:t>...</a:t>
              </a:r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726480" y="3806319"/>
              <a:ext cx="357790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dirty="0" smtClean="0"/>
                <a:t>...</a:t>
              </a:r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726480" y="5409674"/>
              <a:ext cx="357790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dirty="0" smtClean="0"/>
                <a:t>...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465066" y="1435147"/>
            <a:ext cx="393468" cy="4851430"/>
            <a:chOff x="3465066" y="1435147"/>
            <a:chExt cx="393468" cy="4851430"/>
          </a:xfrm>
        </p:grpSpPr>
        <p:sp>
          <p:nvSpPr>
            <p:cNvPr id="10" name="Rectangle 9"/>
            <p:cNvSpPr/>
            <p:nvPr/>
          </p:nvSpPr>
          <p:spPr>
            <a:xfrm>
              <a:off x="3472921" y="2266580"/>
              <a:ext cx="385612" cy="4572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72922" y="3671457"/>
              <a:ext cx="385612" cy="381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465066" y="5031439"/>
              <a:ext cx="386398" cy="1255138"/>
              <a:chOff x="3488118" y="5223539"/>
              <a:chExt cx="386398" cy="1255138"/>
            </a:xfrm>
          </p:grpSpPr>
          <p:pic>
            <p:nvPicPr>
              <p:cNvPr id="3083" name="Picture 11" descr="C:\data\t\presentations\him-vs-her-for-pnb-at-brown-may-2012\images\overview-small-03a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8118" y="5992902"/>
                <a:ext cx="371475" cy="485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4" name="Picture 12" descr="C:\data\t\presentations\him-vs-her-for-pnb-at-brown-may-2012\images\overview-small-03b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3041" y="5223539"/>
                <a:ext cx="371475" cy="485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3" name="TextBox 52"/>
              <p:cNvSpPr txBox="1"/>
              <p:nvPr/>
            </p:nvSpPr>
            <p:spPr>
              <a:xfrm>
                <a:off x="3488118" y="5709314"/>
                <a:ext cx="37085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100" dirty="0" err="1" smtClean="0">
                    <a:latin typeface="Arial" pitchFamily="34" charset="0"/>
                    <a:cs typeface="Arial" pitchFamily="34" charset="0"/>
                  </a:rPr>
                  <a:t>vs</a:t>
                </a:r>
                <a:endParaRPr lang="en-US" sz="11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5" name="Straight Connector 24"/>
            <p:cNvCxnSpPr/>
            <p:nvPr/>
          </p:nvCxnSpPr>
          <p:spPr>
            <a:xfrm flipH="1" flipV="1">
              <a:off x="3472919" y="1435147"/>
              <a:ext cx="2" cy="4846320"/>
            </a:xfrm>
            <a:prstGeom prst="line">
              <a:avLst/>
            </a:prstGeom>
            <a:ln w="3175">
              <a:solidFill>
                <a:schemeClr val="bg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3850850" y="1435147"/>
              <a:ext cx="2" cy="4846320"/>
            </a:xfrm>
            <a:prstGeom prst="line">
              <a:avLst/>
            </a:prstGeom>
            <a:ln w="3175">
              <a:solidFill>
                <a:schemeClr val="bg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3883331" y="1435147"/>
            <a:ext cx="405051" cy="4851430"/>
            <a:chOff x="3883331" y="1435147"/>
            <a:chExt cx="405051" cy="4851430"/>
          </a:xfrm>
        </p:grpSpPr>
        <p:sp>
          <p:nvSpPr>
            <p:cNvPr id="11" name="Rectangle 10"/>
            <p:cNvSpPr/>
            <p:nvPr/>
          </p:nvSpPr>
          <p:spPr>
            <a:xfrm>
              <a:off x="3902769" y="1961780"/>
              <a:ext cx="385612" cy="3048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902770" y="4052457"/>
              <a:ext cx="385612" cy="60198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883331" y="5031439"/>
              <a:ext cx="403486" cy="1255138"/>
              <a:chOff x="3906383" y="5223539"/>
              <a:chExt cx="403486" cy="1255138"/>
            </a:xfrm>
          </p:grpSpPr>
          <p:pic>
            <p:nvPicPr>
              <p:cNvPr id="3085" name="Picture 13" descr="C:\data\t\presentations\him-vs-her-for-pnb-at-brown-may-2012\images\overview-small-04a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8394" y="5223539"/>
                <a:ext cx="371475" cy="485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6" name="Picture 14" descr="C:\data\t\presentations\him-vs-her-for-pnb-at-brown-may-2012\images\overview-small-04b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6383" y="5992902"/>
                <a:ext cx="371475" cy="485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4" name="TextBox 53"/>
              <p:cNvSpPr txBox="1"/>
              <p:nvPr/>
            </p:nvSpPr>
            <p:spPr>
              <a:xfrm>
                <a:off x="3933199" y="5709314"/>
                <a:ext cx="37085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100" dirty="0" err="1" smtClean="0">
                    <a:latin typeface="Arial" pitchFamily="34" charset="0"/>
                    <a:cs typeface="Arial" pitchFamily="34" charset="0"/>
                  </a:rPr>
                  <a:t>vs</a:t>
                </a:r>
                <a:endParaRPr lang="en-US" sz="11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 flipH="1" flipV="1">
              <a:off x="3902767" y="1435147"/>
              <a:ext cx="2" cy="4846320"/>
            </a:xfrm>
            <a:prstGeom prst="line">
              <a:avLst/>
            </a:prstGeom>
            <a:ln w="3175">
              <a:solidFill>
                <a:schemeClr val="bg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4279133" y="1435147"/>
              <a:ext cx="2" cy="4846320"/>
            </a:xfrm>
            <a:prstGeom prst="line">
              <a:avLst/>
            </a:prstGeom>
            <a:ln w="3175">
              <a:solidFill>
                <a:schemeClr val="bg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3034087" y="1435147"/>
            <a:ext cx="385615" cy="4851430"/>
            <a:chOff x="3034087" y="1435147"/>
            <a:chExt cx="385615" cy="4851430"/>
          </a:xfrm>
        </p:grpSpPr>
        <p:sp>
          <p:nvSpPr>
            <p:cNvPr id="9" name="Rectangle 8"/>
            <p:cNvSpPr/>
            <p:nvPr/>
          </p:nvSpPr>
          <p:spPr>
            <a:xfrm>
              <a:off x="3034089" y="2266580"/>
              <a:ext cx="385612" cy="6096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34090" y="4052457"/>
              <a:ext cx="385612" cy="44958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3048227" y="5031439"/>
              <a:ext cx="371475" cy="1255138"/>
              <a:chOff x="3071279" y="5223539"/>
              <a:chExt cx="371475" cy="1255138"/>
            </a:xfrm>
          </p:grpSpPr>
          <p:pic>
            <p:nvPicPr>
              <p:cNvPr id="3081" name="Picture 9" descr="C:\data\t\presentations\him-vs-her-for-pnb-at-brown-may-2012\images\overview-small-02a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1279" y="5223539"/>
                <a:ext cx="371475" cy="485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2" name="Picture 10" descr="C:\data\t\presentations\him-vs-her-for-pnb-at-brown-may-2012\images\overview-small-02b.pn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1279" y="5992902"/>
                <a:ext cx="371475" cy="485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TextBox 51"/>
              <p:cNvSpPr txBox="1"/>
              <p:nvPr/>
            </p:nvSpPr>
            <p:spPr>
              <a:xfrm>
                <a:off x="3071897" y="5709314"/>
                <a:ext cx="37085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100" dirty="0" err="1" smtClean="0">
                    <a:latin typeface="Arial" pitchFamily="34" charset="0"/>
                    <a:cs typeface="Arial" pitchFamily="34" charset="0"/>
                  </a:rPr>
                  <a:t>vs</a:t>
                </a:r>
                <a:endParaRPr lang="en-US" sz="11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 flipH="1" flipV="1">
              <a:off x="3412015" y="1435147"/>
              <a:ext cx="2" cy="4846320"/>
            </a:xfrm>
            <a:prstGeom prst="line">
              <a:avLst/>
            </a:prstGeom>
            <a:ln w="3175">
              <a:solidFill>
                <a:schemeClr val="bg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3034087" y="1435147"/>
              <a:ext cx="3" cy="4846320"/>
            </a:xfrm>
            <a:prstGeom prst="line">
              <a:avLst/>
            </a:prstGeom>
            <a:ln w="3175">
              <a:solidFill>
                <a:schemeClr val="bg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605805" y="1435147"/>
            <a:ext cx="2114367" cy="4851430"/>
            <a:chOff x="2605805" y="1435147"/>
            <a:chExt cx="2114367" cy="485143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605806" y="2266580"/>
              <a:ext cx="21143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605807" y="4052457"/>
              <a:ext cx="211436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2605805" y="1435147"/>
              <a:ext cx="385613" cy="4851430"/>
              <a:chOff x="2605805" y="1435147"/>
              <a:chExt cx="385613" cy="485143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605805" y="1656980"/>
                <a:ext cx="385612" cy="60960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605806" y="3602877"/>
                <a:ext cx="385612" cy="44958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2612256" y="5031439"/>
                <a:ext cx="372093" cy="1255138"/>
                <a:chOff x="2635308" y="5223539"/>
                <a:chExt cx="372093" cy="1255138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2635925" y="5709314"/>
                  <a:ext cx="370857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1100" dirty="0" err="1" smtClean="0">
                      <a:latin typeface="Arial" pitchFamily="34" charset="0"/>
                      <a:cs typeface="Arial" pitchFamily="34" charset="0"/>
                    </a:rPr>
                    <a:t>vs</a:t>
                  </a:r>
                  <a:endParaRPr lang="en-US" sz="11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pic>
              <p:nvPicPr>
                <p:cNvPr id="3079" name="Picture 7" descr="C:\data\t\presentations\him-vs-her-for-pnb-at-brown-may-2012\images\overview-small-01a.png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35308" y="5223539"/>
                  <a:ext cx="371475" cy="485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80" name="Picture 8" descr="C:\data\t\presentations\him-vs-her-for-pnb-at-brown-may-2012\images\overview-small-01b.png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35926" y="5992902"/>
                  <a:ext cx="371475" cy="485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22" name="Straight Connector 21"/>
              <p:cNvCxnSpPr/>
              <p:nvPr/>
            </p:nvCxnSpPr>
            <p:spPr>
              <a:xfrm flipV="1">
                <a:off x="2983731" y="1435147"/>
                <a:ext cx="0" cy="484632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  <a:lumOff val="5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2606721" y="1435147"/>
                <a:ext cx="0" cy="484632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  <a:lumOff val="5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" name="Group 32"/>
          <p:cNvGrpSpPr/>
          <p:nvPr/>
        </p:nvGrpSpPr>
        <p:grpSpPr>
          <a:xfrm>
            <a:off x="4331791" y="1435147"/>
            <a:ext cx="388382" cy="4851430"/>
            <a:chOff x="4331791" y="1435147"/>
            <a:chExt cx="388382" cy="4851430"/>
          </a:xfrm>
        </p:grpSpPr>
        <p:sp>
          <p:nvSpPr>
            <p:cNvPr id="47" name="Rectangle 46"/>
            <p:cNvSpPr/>
            <p:nvPr/>
          </p:nvSpPr>
          <p:spPr>
            <a:xfrm>
              <a:off x="4334560" y="1798064"/>
              <a:ext cx="385612" cy="468516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334561" y="3738966"/>
              <a:ext cx="385612" cy="31349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4341628" y="5031439"/>
              <a:ext cx="378545" cy="1255138"/>
              <a:chOff x="4364680" y="5223539"/>
              <a:chExt cx="378545" cy="1255138"/>
            </a:xfrm>
          </p:grpSpPr>
          <p:pic>
            <p:nvPicPr>
              <p:cNvPr id="3087" name="Picture 15" descr="C:\data\t\presentations\him-vs-her-for-pnb-at-brown-may-2012\images\overview-small-05a.png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4681" y="5223539"/>
                <a:ext cx="371475" cy="485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8" name="Picture 16" descr="C:\data\t\presentations\him-vs-her-for-pnb-at-brown-may-2012\images\overview-small-05b.png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4680" y="5992902"/>
                <a:ext cx="371475" cy="485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5" name="TextBox 54"/>
              <p:cNvSpPr txBox="1"/>
              <p:nvPr/>
            </p:nvSpPr>
            <p:spPr>
              <a:xfrm>
                <a:off x="4372368" y="5709314"/>
                <a:ext cx="37085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100" dirty="0" err="1" smtClean="0">
                    <a:latin typeface="Arial" pitchFamily="34" charset="0"/>
                    <a:cs typeface="Arial" pitchFamily="34" charset="0"/>
                  </a:rPr>
                  <a:t>vs</a:t>
                </a:r>
                <a:endParaRPr lang="en-US" sz="11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56" name="Straight Connector 55"/>
            <p:cNvCxnSpPr/>
            <p:nvPr/>
          </p:nvCxnSpPr>
          <p:spPr>
            <a:xfrm flipH="1" flipV="1">
              <a:off x="4331791" y="1435147"/>
              <a:ext cx="2" cy="4846320"/>
            </a:xfrm>
            <a:prstGeom prst="line">
              <a:avLst/>
            </a:prstGeom>
            <a:ln w="3175">
              <a:solidFill>
                <a:schemeClr val="bg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4708157" y="1435147"/>
              <a:ext cx="2" cy="4846320"/>
            </a:xfrm>
            <a:prstGeom prst="line">
              <a:avLst/>
            </a:prstGeom>
            <a:ln w="3175">
              <a:solidFill>
                <a:schemeClr val="bg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2097458" y="2125830"/>
            <a:ext cx="3213380" cy="4613566"/>
            <a:chOff x="2097458" y="2125830"/>
            <a:chExt cx="3213380" cy="4613566"/>
          </a:xfrm>
        </p:grpSpPr>
        <p:grpSp>
          <p:nvGrpSpPr>
            <p:cNvPr id="3" name="Group 2"/>
            <p:cNvGrpSpPr/>
            <p:nvPr/>
          </p:nvGrpSpPr>
          <p:grpSpPr>
            <a:xfrm>
              <a:off x="2136162" y="2125830"/>
              <a:ext cx="368833" cy="2082059"/>
              <a:chOff x="2136162" y="2125830"/>
              <a:chExt cx="368833" cy="2082059"/>
            </a:xfrm>
          </p:grpSpPr>
          <p:sp>
            <p:nvSpPr>
              <p:cNvPr id="65" name="Right Arrow 64"/>
              <p:cNvSpPr/>
              <p:nvPr/>
            </p:nvSpPr>
            <p:spPr>
              <a:xfrm>
                <a:off x="2136162" y="2125830"/>
                <a:ext cx="368833" cy="281500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ight Arrow 78"/>
              <p:cNvSpPr/>
              <p:nvPr/>
            </p:nvSpPr>
            <p:spPr>
              <a:xfrm>
                <a:off x="2136162" y="3926389"/>
                <a:ext cx="368833" cy="281500"/>
              </a:xfrm>
              <a:prstGeom prst="rightArrow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2097458" y="6370064"/>
              <a:ext cx="32133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Subset of Tom-</a:t>
              </a:r>
              <a:r>
                <a:rPr lang="en-US" dirty="0" err="1" smtClean="0"/>
                <a:t>vs</a:t>
              </a:r>
              <a:r>
                <a:rPr lang="en-US" dirty="0" smtClean="0"/>
                <a:t>-Pete classifiers</a:t>
              </a:r>
              <a:endParaRPr lang="en-US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045982" y="2351102"/>
            <a:ext cx="2338378" cy="1601852"/>
            <a:chOff x="5045982" y="2351102"/>
            <a:chExt cx="2338378" cy="1601852"/>
          </a:xfrm>
        </p:grpSpPr>
        <p:sp>
          <p:nvSpPr>
            <p:cNvPr id="29" name="Rounded Rectangle 28"/>
            <p:cNvSpPr/>
            <p:nvPr/>
          </p:nvSpPr>
          <p:spPr>
            <a:xfrm>
              <a:off x="5436862" y="2782629"/>
              <a:ext cx="1947498" cy="766460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cs typeface="Arial" pitchFamily="34" charset="0"/>
                </a:rPr>
                <a:t>same-or-different classifier</a:t>
              </a: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81" name="Right Arrow 80"/>
            <p:cNvSpPr/>
            <p:nvPr/>
          </p:nvSpPr>
          <p:spPr>
            <a:xfrm rot="2714502">
              <a:off x="5045850" y="2394769"/>
              <a:ext cx="368833" cy="28150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ight Arrow 83"/>
            <p:cNvSpPr/>
            <p:nvPr/>
          </p:nvSpPr>
          <p:spPr>
            <a:xfrm rot="18900000">
              <a:off x="5045982" y="3671454"/>
              <a:ext cx="368833" cy="281500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498338" y="2981193"/>
            <a:ext cx="1544604" cy="369332"/>
            <a:chOff x="7498338" y="2981193"/>
            <a:chExt cx="1544604" cy="369332"/>
          </a:xfrm>
        </p:grpSpPr>
        <p:sp>
          <p:nvSpPr>
            <p:cNvPr id="85" name="Right Arrow 84"/>
            <p:cNvSpPr/>
            <p:nvPr/>
          </p:nvSpPr>
          <p:spPr>
            <a:xfrm>
              <a:off x="7498338" y="3025109"/>
              <a:ext cx="368833" cy="28150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867171" y="2981193"/>
              <a:ext cx="11757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“different”</a:t>
              </a:r>
              <a:endParaRPr lang="en-US" dirty="0"/>
            </a:p>
          </p:txBody>
        </p:sp>
      </p:grp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B711-0A6D-4CAB-808B-F3351C7C1E3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8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Tom-</a:t>
            </a:r>
            <a:r>
              <a:rPr lang="en-US" sz="2800" dirty="0" err="1" smtClean="0"/>
              <a:t>vs</a:t>
            </a:r>
            <a:r>
              <a:rPr lang="en-US" sz="2800" dirty="0" smtClean="0"/>
              <a:t>-Pete </a:t>
            </a:r>
            <a:r>
              <a:rPr lang="en-US" sz="2800" dirty="0"/>
              <a:t>c</a:t>
            </a:r>
            <a:r>
              <a:rPr lang="en-US" sz="2800" dirty="0" smtClean="0"/>
              <a:t>lassifiers </a:t>
            </a:r>
            <a:r>
              <a:rPr lang="en-US" sz="2800" dirty="0"/>
              <a:t>s</a:t>
            </a:r>
            <a:r>
              <a:rPr lang="en-US" sz="2800" dirty="0" smtClean="0"/>
              <a:t>ee </a:t>
            </a:r>
            <a:r>
              <a:rPr lang="en-US" sz="2800" dirty="0"/>
              <a:t>o</a:t>
            </a:r>
            <a:r>
              <a:rPr lang="en-US" sz="2800" dirty="0" smtClean="0"/>
              <a:t>nly a small </a:t>
            </a:r>
            <a:r>
              <a:rPr lang="en-US" sz="2800" dirty="0"/>
              <a:t>p</a:t>
            </a:r>
            <a:r>
              <a:rPr lang="en-US" sz="2800" dirty="0" smtClean="0"/>
              <a:t>art of the face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5625"/>
            <a:ext cx="8229600" cy="3000678"/>
          </a:xfrm>
        </p:spPr>
        <p:txBody>
          <a:bodyPr>
            <a:normAutofit/>
          </a:bodyPr>
          <a:lstStyle/>
          <a:p>
            <a:r>
              <a:rPr lang="en-US" dirty="0" smtClean="0"/>
              <a:t>Pro:</a:t>
            </a:r>
          </a:p>
          <a:p>
            <a:pPr lvl="1"/>
            <a:r>
              <a:rPr lang="en-US" dirty="0" smtClean="0"/>
              <a:t>More variety of classifier</a:t>
            </a:r>
          </a:p>
          <a:p>
            <a:pPr lvl="1"/>
            <a:r>
              <a:rPr lang="en-US" dirty="0" smtClean="0"/>
              <a:t>Better generalization to novel subjects</a:t>
            </a:r>
          </a:p>
          <a:p>
            <a:r>
              <a:rPr lang="en-US" dirty="0" smtClean="0"/>
              <a:t>Con:</a:t>
            </a:r>
          </a:p>
          <a:p>
            <a:pPr lvl="1"/>
            <a:r>
              <a:rPr lang="en-US" dirty="0" smtClean="0"/>
              <a:t>Require very good alignment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76169" y="1666579"/>
            <a:ext cx="7841583" cy="828675"/>
            <a:chOff x="845217" y="4209983"/>
            <a:chExt cx="7841583" cy="828675"/>
          </a:xfrm>
        </p:grpSpPr>
        <p:pic>
          <p:nvPicPr>
            <p:cNvPr id="5" name="Picture 13" descr="C:\data\t\himher\images\region-06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217" y="4209983"/>
              <a:ext cx="7048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4" descr="C:\data\t\himher\images\manregion-0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8890" y="4209983"/>
              <a:ext cx="7048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5" descr="C:\data\t\himher\images\manregion-0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2563" y="4209983"/>
              <a:ext cx="7048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6" descr="C:\data\t\himher\images\manregion-0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6236" y="4209983"/>
              <a:ext cx="7048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7" descr="C:\data\t\himher\images\manregion-04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9909" y="4209983"/>
              <a:ext cx="7048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8" descr="C:\data\t\himher\images\manregion-05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3582" y="4209983"/>
              <a:ext cx="7048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9" descr="C:\data\t\himher\images\region-01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7255" y="4209983"/>
              <a:ext cx="7048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0" descr="C:\data\t\himher\images\region-02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0928" y="4209983"/>
              <a:ext cx="7048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1" descr="C:\data\t\himher\images\region-03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4601" y="4209983"/>
              <a:ext cx="7048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2" descr="C:\data\t\himher\images\region-04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8274" y="4209983"/>
              <a:ext cx="7048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3" descr="C:\data\t\himher\images\region-05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1950" y="4209983"/>
              <a:ext cx="704850" cy="82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1113776" y="5822763"/>
            <a:ext cx="6934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Our alignment is based on face part detection.</a:t>
            </a:r>
            <a:endParaRPr lang="en-US" sz="28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B711-0A6D-4CAB-808B-F3351C7C1E3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part </a:t>
            </a:r>
            <a:r>
              <a:rPr lang="en-US" dirty="0"/>
              <a:t>d</a:t>
            </a:r>
            <a:r>
              <a:rPr lang="en-US" dirty="0" smtClean="0"/>
              <a:t>etection</a:t>
            </a:r>
            <a:endParaRPr lang="en-US" dirty="0"/>
          </a:p>
        </p:txBody>
      </p:sp>
      <p:pic>
        <p:nvPicPr>
          <p:cNvPr id="2105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3666" y="4417522"/>
            <a:ext cx="1362075" cy="156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7" name="Picture 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7255" y="4417522"/>
            <a:ext cx="1362075" cy="156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8" name="Picture 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0842" y="4417522"/>
            <a:ext cx="1362075" cy="156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9" name="Picture 6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4429" y="4417522"/>
            <a:ext cx="1362075" cy="156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0" name="Picture 6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016" y="4417522"/>
            <a:ext cx="1362075" cy="156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1" name="Picture 6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3666" y="2843636"/>
            <a:ext cx="1362075" cy="156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2" name="Picture 6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7255" y="2843636"/>
            <a:ext cx="1362075" cy="156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3" name="Picture 6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0842" y="2843636"/>
            <a:ext cx="1362075" cy="156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4" name="Picture 6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4429" y="2843636"/>
            <a:ext cx="1362075" cy="156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5" name="Picture 6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016" y="2843636"/>
            <a:ext cx="1362075" cy="156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6" name="Picture 6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603" y="4417522"/>
            <a:ext cx="1362075" cy="156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7" name="Picture 6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603" y="2843636"/>
            <a:ext cx="1362075" cy="156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8" name="Picture 7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3666" y="1269751"/>
            <a:ext cx="1362075" cy="156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9" name="Picture 7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7255" y="1269751"/>
            <a:ext cx="1362075" cy="156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0" name="Picture 7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0842" y="1269751"/>
            <a:ext cx="1362075" cy="156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1" name="Picture 7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4429" y="1269751"/>
            <a:ext cx="1362075" cy="156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2" name="Picture 7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016" y="1269751"/>
            <a:ext cx="1362075" cy="156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7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603" y="1269751"/>
            <a:ext cx="1362075" cy="156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346050" y="6037144"/>
            <a:ext cx="8438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Belhumeur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  <a:r>
              <a:rPr lang="en-US" dirty="0" smtClean="0"/>
              <a:t>, “Localizing Parts of Faces Using a Consensus of Exemplars,” CVPR 2011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B711-0A6D-4CAB-808B-F3351C7C1E3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9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33070" y="1417638"/>
            <a:ext cx="4815167" cy="2286000"/>
            <a:chOff x="433070" y="1417638"/>
            <a:chExt cx="4815167" cy="2286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237" y="1417638"/>
              <a:ext cx="2286000" cy="2286000"/>
            </a:xfrm>
            <a:prstGeom prst="rect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70" y="1417638"/>
              <a:ext cx="2286000" cy="2286000"/>
            </a:xfrm>
            <a:prstGeom prst="rect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</p:pic>
      </p:grpSp>
      <p:grpSp>
        <p:nvGrpSpPr>
          <p:cNvPr id="23" name="Group 22"/>
          <p:cNvGrpSpPr/>
          <p:nvPr/>
        </p:nvGrpSpPr>
        <p:grpSpPr>
          <a:xfrm>
            <a:off x="433070" y="1417638"/>
            <a:ext cx="4815167" cy="2286000"/>
            <a:chOff x="433070" y="2147618"/>
            <a:chExt cx="4815167" cy="2286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237" y="2147618"/>
              <a:ext cx="2286000" cy="2286000"/>
            </a:xfrm>
            <a:prstGeom prst="rect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70" y="2147618"/>
              <a:ext cx="2286000" cy="2286000"/>
            </a:xfrm>
            <a:prstGeom prst="rect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</p:pic>
      </p:grpSp>
      <p:grpSp>
        <p:nvGrpSpPr>
          <p:cNvPr id="24" name="Group 23"/>
          <p:cNvGrpSpPr/>
          <p:nvPr/>
        </p:nvGrpSpPr>
        <p:grpSpPr>
          <a:xfrm>
            <a:off x="433070" y="1417638"/>
            <a:ext cx="4815167" cy="2286000"/>
            <a:chOff x="433070" y="4214614"/>
            <a:chExt cx="4815167" cy="22860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70" y="4214614"/>
              <a:ext cx="2286000" cy="2286000"/>
            </a:xfrm>
            <a:prstGeom prst="rect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237" y="4214614"/>
              <a:ext cx="2286000" cy="2286000"/>
            </a:xfrm>
            <a:prstGeom prst="rect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</p:pic>
      </p:grpSp>
      <p:grpSp>
        <p:nvGrpSpPr>
          <p:cNvPr id="25" name="Group 24"/>
          <p:cNvGrpSpPr/>
          <p:nvPr/>
        </p:nvGrpSpPr>
        <p:grpSpPr>
          <a:xfrm>
            <a:off x="433070" y="1417638"/>
            <a:ext cx="4815167" cy="2286000"/>
            <a:chOff x="433070" y="4214614"/>
            <a:chExt cx="4815167" cy="228600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70" y="4214614"/>
              <a:ext cx="2286000" cy="2286000"/>
            </a:xfrm>
            <a:prstGeom prst="rect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237" y="4214614"/>
              <a:ext cx="2286000" cy="2286000"/>
            </a:xfrm>
            <a:prstGeom prst="rect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</p:pic>
      </p:grpSp>
      <p:grpSp>
        <p:nvGrpSpPr>
          <p:cNvPr id="28" name="Group 27"/>
          <p:cNvGrpSpPr/>
          <p:nvPr/>
        </p:nvGrpSpPr>
        <p:grpSpPr>
          <a:xfrm>
            <a:off x="433070" y="1417638"/>
            <a:ext cx="4815167" cy="2286000"/>
            <a:chOff x="433070" y="4214614"/>
            <a:chExt cx="4815167" cy="228600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70" y="4214614"/>
              <a:ext cx="2286000" cy="2286000"/>
            </a:xfrm>
            <a:prstGeom prst="rect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237" y="4214614"/>
              <a:ext cx="2286000" cy="2286000"/>
            </a:xfrm>
            <a:prstGeom prst="rect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by piecewise affine </a:t>
            </a:r>
            <a:r>
              <a:rPr lang="en-US" dirty="0"/>
              <a:t>w</a:t>
            </a:r>
            <a:r>
              <a:rPr lang="en-US" dirty="0" smtClean="0"/>
              <a:t>arp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4927" y="1417639"/>
            <a:ext cx="3261871" cy="2799182"/>
          </a:xfrm>
        </p:spPr>
        <p:txBody>
          <a:bodyPr/>
          <a:lstStyle/>
          <a:p>
            <a:r>
              <a:rPr lang="en-US" dirty="0" smtClean="0"/>
              <a:t>Detect parts</a:t>
            </a:r>
          </a:p>
          <a:p>
            <a:r>
              <a:rPr lang="en-US" dirty="0" smtClean="0"/>
              <a:t>Construct triangulation</a:t>
            </a:r>
          </a:p>
          <a:p>
            <a:r>
              <a:rPr lang="en-US" dirty="0" smtClean="0"/>
              <a:t>Affine warp each triangle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515392" y="4877330"/>
            <a:ext cx="3374859" cy="1049649"/>
            <a:chOff x="5515392" y="4877330"/>
            <a:chExt cx="3374859" cy="1049649"/>
          </a:xfrm>
        </p:grpSpPr>
        <p:sp>
          <p:nvSpPr>
            <p:cNvPr id="32" name="TextBox 31"/>
            <p:cNvSpPr txBox="1"/>
            <p:nvPr/>
          </p:nvSpPr>
          <p:spPr>
            <a:xfrm>
              <a:off x="5962493" y="4972872"/>
              <a:ext cx="29277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CC33"/>
                  </a:solidFill>
                </a:rPr>
                <a:t>Corrects pose and expression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515392" y="4877330"/>
              <a:ext cx="439544" cy="707886"/>
              <a:chOff x="5390810" y="4139216"/>
              <a:chExt cx="439544" cy="70788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5424927" y="4322618"/>
                <a:ext cx="371311" cy="371311"/>
              </a:xfrm>
              <a:prstGeom prst="ellipse">
                <a:avLst/>
              </a:prstGeom>
              <a:noFill/>
              <a:ln w="57150">
                <a:solidFill>
                  <a:srgbClr val="33CC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390810" y="4139216"/>
                <a:ext cx="43954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33CC33"/>
                    </a:solidFill>
                  </a:rPr>
                  <a:t>+</a:t>
                </a:r>
                <a:endParaRPr lang="en-US" sz="4000" b="1" dirty="0">
                  <a:solidFill>
                    <a:srgbClr val="33CC33"/>
                  </a:solidFill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5530506" y="5612956"/>
            <a:ext cx="3454795" cy="783456"/>
            <a:chOff x="5530506" y="5612956"/>
            <a:chExt cx="3454795" cy="783456"/>
          </a:xfrm>
        </p:grpSpPr>
        <p:sp>
          <p:nvSpPr>
            <p:cNvPr id="33" name="TextBox 32"/>
            <p:cNvSpPr txBox="1"/>
            <p:nvPr/>
          </p:nvSpPr>
          <p:spPr>
            <a:xfrm>
              <a:off x="5962493" y="5873192"/>
              <a:ext cx="30228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2121"/>
                  </a:solidFill>
                </a:rPr>
                <a:t>“Corrects” identity</a:t>
              </a:r>
              <a:endParaRPr lang="en-US" sz="2800" dirty="0">
                <a:solidFill>
                  <a:srgbClr val="FF2121"/>
                </a:solidFill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5530506" y="5612956"/>
              <a:ext cx="413896" cy="713410"/>
              <a:chOff x="5405924" y="3980519"/>
              <a:chExt cx="413896" cy="713410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5424927" y="4322618"/>
                <a:ext cx="371311" cy="371311"/>
              </a:xfrm>
              <a:prstGeom prst="ellipse">
                <a:avLst/>
              </a:prstGeom>
              <a:noFill/>
              <a:ln w="57150">
                <a:solidFill>
                  <a:srgbClr val="FF21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2121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405924" y="3980519"/>
                <a:ext cx="413896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2121"/>
                    </a:solidFill>
                  </a:rPr>
                  <a:t>_</a:t>
                </a:r>
              </a:p>
            </p:txBody>
          </p:sp>
        </p:grp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B711-0A6D-4CAB-808B-F3351C7C1E3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2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accel="6000" decel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-2.77778E-7 0.38912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33070" y="1417638"/>
            <a:ext cx="4815167" cy="2286000"/>
            <a:chOff x="433070" y="1417638"/>
            <a:chExt cx="4815167" cy="2286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237" y="1417638"/>
              <a:ext cx="2286000" cy="2286000"/>
            </a:xfrm>
            <a:prstGeom prst="rect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70" y="1417638"/>
              <a:ext cx="2286000" cy="2286000"/>
            </a:xfrm>
            <a:prstGeom prst="rect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</p:pic>
      </p:grpSp>
      <p:grpSp>
        <p:nvGrpSpPr>
          <p:cNvPr id="23" name="Group 22"/>
          <p:cNvGrpSpPr/>
          <p:nvPr/>
        </p:nvGrpSpPr>
        <p:grpSpPr>
          <a:xfrm>
            <a:off x="433070" y="1417638"/>
            <a:ext cx="4815167" cy="2286000"/>
            <a:chOff x="433070" y="2147618"/>
            <a:chExt cx="4815167" cy="2286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237" y="2147618"/>
              <a:ext cx="2286000" cy="2286000"/>
            </a:xfrm>
            <a:prstGeom prst="rect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70" y="2147618"/>
              <a:ext cx="2286000" cy="2286000"/>
            </a:xfrm>
            <a:prstGeom prst="rect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</p:pic>
      </p:grpSp>
      <p:grpSp>
        <p:nvGrpSpPr>
          <p:cNvPr id="21" name="Group 20"/>
          <p:cNvGrpSpPr/>
          <p:nvPr/>
        </p:nvGrpSpPr>
        <p:grpSpPr>
          <a:xfrm>
            <a:off x="433070" y="1417638"/>
            <a:ext cx="4815167" cy="2286000"/>
            <a:chOff x="433070" y="2147618"/>
            <a:chExt cx="4815167" cy="2286000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237" y="2147618"/>
              <a:ext cx="2286000" cy="2286000"/>
            </a:xfrm>
            <a:prstGeom prst="rect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70" y="2147618"/>
              <a:ext cx="2286000" cy="2286000"/>
            </a:xfrm>
            <a:prstGeom prst="rect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Identity-preserving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4927" y="1417638"/>
            <a:ext cx="3261871" cy="4525963"/>
          </a:xfrm>
        </p:spPr>
        <p:txBody>
          <a:bodyPr/>
          <a:lstStyle/>
          <a:p>
            <a:r>
              <a:rPr lang="en-US" dirty="0" smtClean="0"/>
              <a:t>Detect parts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Estimate generic parts</a:t>
            </a:r>
          </a:p>
          <a:p>
            <a:r>
              <a:rPr lang="en-US" dirty="0" smtClean="0"/>
              <a:t>Construct triangulation</a:t>
            </a:r>
          </a:p>
          <a:p>
            <a:r>
              <a:rPr lang="en-US" dirty="0" smtClean="0"/>
              <a:t>Affine warp each triangle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433070" y="1417638"/>
            <a:ext cx="4815167" cy="2286000"/>
            <a:chOff x="433070" y="4214614"/>
            <a:chExt cx="4815167" cy="22860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237" y="4214614"/>
              <a:ext cx="2286000" cy="2286000"/>
            </a:xfrm>
            <a:prstGeom prst="rect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70" y="4214614"/>
              <a:ext cx="2286000" cy="2286000"/>
            </a:xfrm>
            <a:prstGeom prst="rect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</p:pic>
      </p:grpSp>
      <p:grpSp>
        <p:nvGrpSpPr>
          <p:cNvPr id="25" name="Group 24"/>
          <p:cNvGrpSpPr/>
          <p:nvPr/>
        </p:nvGrpSpPr>
        <p:grpSpPr>
          <a:xfrm>
            <a:off x="433070" y="1417638"/>
            <a:ext cx="4815167" cy="2286000"/>
            <a:chOff x="433070" y="4214614"/>
            <a:chExt cx="4815167" cy="228600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70" y="4214614"/>
              <a:ext cx="2286000" cy="2286000"/>
            </a:xfrm>
            <a:prstGeom prst="rect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237" y="4214614"/>
              <a:ext cx="2286000" cy="2286000"/>
            </a:xfrm>
            <a:prstGeom prst="rect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</p:pic>
      </p:grpSp>
      <p:grpSp>
        <p:nvGrpSpPr>
          <p:cNvPr id="28" name="Group 27"/>
          <p:cNvGrpSpPr/>
          <p:nvPr/>
        </p:nvGrpSpPr>
        <p:grpSpPr>
          <a:xfrm>
            <a:off x="433070" y="1417638"/>
            <a:ext cx="4815167" cy="2286000"/>
            <a:chOff x="433070" y="4214614"/>
            <a:chExt cx="4815167" cy="228600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70" y="4214614"/>
              <a:ext cx="2286000" cy="2286000"/>
            </a:xfrm>
            <a:prstGeom prst="rect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237" y="4214614"/>
              <a:ext cx="2286000" cy="2286000"/>
            </a:xfrm>
            <a:prstGeom prst="rect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</p:pic>
      </p:grpSp>
      <p:sp>
        <p:nvSpPr>
          <p:cNvPr id="35" name="TextBox 34"/>
          <p:cNvSpPr txBox="1"/>
          <p:nvPr/>
        </p:nvSpPr>
        <p:spPr>
          <a:xfrm>
            <a:off x="433070" y="5225140"/>
            <a:ext cx="8253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Generic Parts</a:t>
            </a:r>
            <a:r>
              <a:rPr lang="en-US" sz="2800" dirty="0" smtClean="0"/>
              <a:t>:  Part locations for an average person with the same pose and expression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B711-0A6D-4CAB-808B-F3351C7C1E3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060" y="5739259"/>
            <a:ext cx="8219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9900CC"/>
                </a:solidFill>
              </a:rPr>
              <a:t>detected parts</a:t>
            </a:r>
            <a:endParaRPr lang="en-US" sz="3200" dirty="0">
              <a:solidFill>
                <a:srgbClr val="9900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2060" y="5739259"/>
            <a:ext cx="8219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200"/>
                </a:solidFill>
              </a:rPr>
              <a:t>canonical parts</a:t>
            </a:r>
            <a:endParaRPr lang="en-US" sz="3200" dirty="0">
              <a:solidFill>
                <a:srgbClr val="00B2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060" y="5739259"/>
            <a:ext cx="8219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move </a:t>
            </a:r>
            <a:r>
              <a:rPr lang="en-US" sz="3200" dirty="0" smtClean="0">
                <a:solidFill>
                  <a:srgbClr val="9900CC"/>
                </a:solidFill>
              </a:rPr>
              <a:t>detected parts </a:t>
            </a:r>
            <a:r>
              <a:rPr lang="en-US" sz="3200" dirty="0" smtClean="0"/>
              <a:t>to </a:t>
            </a:r>
            <a:r>
              <a:rPr lang="en-US" sz="3200" dirty="0" smtClean="0">
                <a:solidFill>
                  <a:srgbClr val="00B200"/>
                </a:solidFill>
              </a:rPr>
              <a:t>canonical parts</a:t>
            </a:r>
            <a:endParaRPr lang="en-US" sz="3200" dirty="0">
              <a:solidFill>
                <a:srgbClr val="00B2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2101" y="1586080"/>
            <a:ext cx="8219225" cy="3848089"/>
            <a:chOff x="479618" y="1417638"/>
            <a:chExt cx="8219225" cy="384808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0754" y="1417638"/>
              <a:ext cx="3848089" cy="384808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18" y="1417638"/>
              <a:ext cx="3848089" cy="3848089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472101" y="1586080"/>
            <a:ext cx="8219225" cy="3848089"/>
            <a:chOff x="479618" y="1417638"/>
            <a:chExt cx="8219225" cy="3848089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0754" y="1417638"/>
              <a:ext cx="3848089" cy="384808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18" y="1417638"/>
              <a:ext cx="3848089" cy="3848089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472101" y="1586080"/>
            <a:ext cx="8219225" cy="3848089"/>
            <a:chOff x="479618" y="1417638"/>
            <a:chExt cx="8219225" cy="3848089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0754" y="1417638"/>
              <a:ext cx="3848089" cy="384808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18" y="1417638"/>
              <a:ext cx="3848089" cy="3848089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472101" y="1586080"/>
            <a:ext cx="8219225" cy="3848089"/>
            <a:chOff x="479618" y="1417638"/>
            <a:chExt cx="8219225" cy="3848089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0754" y="1417638"/>
              <a:ext cx="3848089" cy="3848089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18" y="1417638"/>
              <a:ext cx="3848089" cy="3848089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472101" y="1586080"/>
            <a:ext cx="8219225" cy="3848089"/>
            <a:chOff x="479618" y="1417638"/>
            <a:chExt cx="8219225" cy="38480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0754" y="1417638"/>
              <a:ext cx="3848089" cy="384808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18" y="1417638"/>
              <a:ext cx="3848089" cy="38480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472101" y="1586080"/>
            <a:ext cx="8219225" cy="3848089"/>
            <a:chOff x="479618" y="1417638"/>
            <a:chExt cx="8219225" cy="384808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0754" y="1417638"/>
              <a:ext cx="3848089" cy="384808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18" y="1417638"/>
              <a:ext cx="3848089" cy="3848089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472101" y="1586080"/>
            <a:ext cx="8219225" cy="3848089"/>
            <a:chOff x="479618" y="1417638"/>
            <a:chExt cx="8219225" cy="3848089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0754" y="1417638"/>
              <a:ext cx="3848089" cy="3848089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18" y="1417638"/>
              <a:ext cx="3848089" cy="3848089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472101" y="1586080"/>
            <a:ext cx="8219225" cy="3848089"/>
            <a:chOff x="479618" y="1417638"/>
            <a:chExt cx="8219225" cy="3848089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0754" y="1417638"/>
              <a:ext cx="3848089" cy="3848089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18" y="1417638"/>
              <a:ext cx="3848089" cy="3848089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472101" y="1586080"/>
            <a:ext cx="8219225" cy="3848089"/>
            <a:chOff x="479618" y="1417638"/>
            <a:chExt cx="8219225" cy="3848089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0754" y="1417638"/>
              <a:ext cx="3848089" cy="3848089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18" y="1417638"/>
              <a:ext cx="3848089" cy="3848089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472101" y="1586080"/>
            <a:ext cx="8219225" cy="3848089"/>
            <a:chOff x="479618" y="1417638"/>
            <a:chExt cx="8219225" cy="3848089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0754" y="1417638"/>
              <a:ext cx="3848089" cy="3848089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18" y="1417638"/>
              <a:ext cx="3848089" cy="38480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PAW discards identity information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1332" y="6353419"/>
            <a:ext cx="2133600" cy="365125"/>
          </a:xfrm>
        </p:spPr>
        <p:txBody>
          <a:bodyPr/>
          <a:lstStyle/>
          <a:p>
            <a:fld id="{8BCDB711-0A6D-4CAB-808B-F3351C7C1E3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24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72101" y="1586080"/>
            <a:ext cx="8219225" cy="3848089"/>
            <a:chOff x="479618" y="1417638"/>
            <a:chExt cx="8219225" cy="384808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0754" y="1417638"/>
              <a:ext cx="3848089" cy="384808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18" y="1417638"/>
              <a:ext cx="3848089" cy="3848089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472101" y="1586080"/>
            <a:ext cx="8219225" cy="3848089"/>
            <a:chOff x="479618" y="1417638"/>
            <a:chExt cx="8219225" cy="3848089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0754" y="1417638"/>
              <a:ext cx="3848089" cy="384808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18" y="1417638"/>
              <a:ext cx="3848089" cy="3848089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472101" y="1586080"/>
            <a:ext cx="8219225" cy="3848089"/>
            <a:chOff x="479618" y="1417638"/>
            <a:chExt cx="8219225" cy="3848089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0754" y="1417638"/>
              <a:ext cx="3848089" cy="384808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18" y="1417638"/>
              <a:ext cx="3848089" cy="3848089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472101" y="1586080"/>
            <a:ext cx="8219225" cy="3848089"/>
            <a:chOff x="479618" y="1417638"/>
            <a:chExt cx="8219225" cy="3848089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0754" y="1417638"/>
              <a:ext cx="3848089" cy="3848089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18" y="1417638"/>
              <a:ext cx="3848089" cy="3848089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452060" y="5739259"/>
            <a:ext cx="8219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9900CC"/>
                </a:solidFill>
              </a:rPr>
              <a:t>detected parts</a:t>
            </a:r>
            <a:endParaRPr lang="en-US" sz="3200" dirty="0">
              <a:solidFill>
                <a:srgbClr val="9900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2060" y="5739259"/>
            <a:ext cx="8219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B29900"/>
                </a:solidFill>
              </a:rPr>
              <a:t>generic parts</a:t>
            </a:r>
            <a:endParaRPr lang="en-US" sz="3200" dirty="0">
              <a:solidFill>
                <a:srgbClr val="B299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parts preserve identity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1332" y="6353419"/>
            <a:ext cx="2133600" cy="365125"/>
          </a:xfrm>
        </p:spPr>
        <p:txBody>
          <a:bodyPr/>
          <a:lstStyle/>
          <a:p>
            <a:fld id="{8BCDB711-0A6D-4CAB-808B-F3351C7C1E3D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472101" y="1586080"/>
            <a:ext cx="8219225" cy="3848089"/>
            <a:chOff x="479618" y="1417638"/>
            <a:chExt cx="8219225" cy="3848089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0754" y="1417638"/>
              <a:ext cx="3848089" cy="3848089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18" y="1417638"/>
              <a:ext cx="3848089" cy="3848089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472101" y="1586080"/>
            <a:ext cx="8219225" cy="3848089"/>
            <a:chOff x="479618" y="1417638"/>
            <a:chExt cx="8219225" cy="3848089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0754" y="1417638"/>
              <a:ext cx="3848089" cy="3848089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18" y="1417638"/>
              <a:ext cx="3848089" cy="3848089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472101" y="1586080"/>
            <a:ext cx="8219225" cy="3848089"/>
            <a:chOff x="479618" y="1417638"/>
            <a:chExt cx="8219225" cy="3848089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0754" y="1417638"/>
              <a:ext cx="3848089" cy="3848089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18" y="1417638"/>
              <a:ext cx="3848089" cy="3848089"/>
            </a:xfrm>
            <a:prstGeom prst="rect">
              <a:avLst/>
            </a:prstGeom>
          </p:spPr>
        </p:pic>
      </p:grpSp>
      <p:grpSp>
        <p:nvGrpSpPr>
          <p:cNvPr id="61" name="Group 60"/>
          <p:cNvGrpSpPr/>
          <p:nvPr/>
        </p:nvGrpSpPr>
        <p:grpSpPr>
          <a:xfrm>
            <a:off x="472101" y="1586080"/>
            <a:ext cx="8219225" cy="3848089"/>
            <a:chOff x="479618" y="1417638"/>
            <a:chExt cx="8219225" cy="3848089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0754" y="1417638"/>
              <a:ext cx="3848089" cy="3848089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18" y="1417638"/>
              <a:ext cx="3848089" cy="3848089"/>
            </a:xfrm>
            <a:prstGeom prst="rect">
              <a:avLst/>
            </a:prstGeom>
          </p:spPr>
        </p:pic>
      </p:grpSp>
      <p:sp>
        <p:nvSpPr>
          <p:cNvPr id="64" name="TextBox 63"/>
          <p:cNvSpPr txBox="1"/>
          <p:nvPr/>
        </p:nvSpPr>
        <p:spPr>
          <a:xfrm>
            <a:off x="452060" y="5739259"/>
            <a:ext cx="8219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200"/>
                </a:solidFill>
              </a:rPr>
              <a:t>canonical parts</a:t>
            </a:r>
            <a:endParaRPr lang="en-US" sz="3200" dirty="0">
              <a:solidFill>
                <a:srgbClr val="00B200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472101" y="1586080"/>
            <a:ext cx="8219225" cy="3848089"/>
            <a:chOff x="479618" y="1417638"/>
            <a:chExt cx="8219225" cy="3848089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0754" y="1417638"/>
              <a:ext cx="3848089" cy="3848089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18" y="1417638"/>
              <a:ext cx="3848089" cy="3848089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472101" y="1586080"/>
            <a:ext cx="8219225" cy="3848089"/>
            <a:chOff x="479618" y="1417638"/>
            <a:chExt cx="8219225" cy="3848089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0754" y="1417638"/>
              <a:ext cx="3848089" cy="3848089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18" y="1417638"/>
              <a:ext cx="3848089" cy="3848089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472101" y="1586080"/>
            <a:ext cx="8219225" cy="3848089"/>
            <a:chOff x="479618" y="1417638"/>
            <a:chExt cx="8219225" cy="3848089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0754" y="1417638"/>
              <a:ext cx="3848089" cy="3848089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18" y="1417638"/>
              <a:ext cx="3848089" cy="3848089"/>
            </a:xfrm>
            <a:prstGeom prst="rect">
              <a:avLst/>
            </a:prstGeom>
          </p:spPr>
        </p:pic>
      </p:grpSp>
      <p:sp>
        <p:nvSpPr>
          <p:cNvPr id="74" name="TextBox 73"/>
          <p:cNvSpPr txBox="1"/>
          <p:nvPr/>
        </p:nvSpPr>
        <p:spPr>
          <a:xfrm>
            <a:off x="452060" y="5739259"/>
            <a:ext cx="8219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move </a:t>
            </a:r>
            <a:r>
              <a:rPr lang="en-US" sz="3200" dirty="0" smtClean="0">
                <a:solidFill>
                  <a:srgbClr val="B29900"/>
                </a:solidFill>
              </a:rPr>
              <a:t>generic parts</a:t>
            </a:r>
            <a:r>
              <a:rPr lang="en-US" sz="3200" dirty="0" smtClean="0">
                <a:solidFill>
                  <a:srgbClr val="9900CC"/>
                </a:solidFill>
              </a:rPr>
              <a:t> </a:t>
            </a:r>
            <a:r>
              <a:rPr lang="en-US" sz="3200" dirty="0" smtClean="0"/>
              <a:t>to </a:t>
            </a:r>
            <a:r>
              <a:rPr lang="en-US" sz="3200" dirty="0" smtClean="0">
                <a:solidFill>
                  <a:srgbClr val="00B200"/>
                </a:solidFill>
              </a:rPr>
              <a:t>canonical parts</a:t>
            </a:r>
            <a:endParaRPr lang="en-US" sz="3200" dirty="0">
              <a:solidFill>
                <a:srgbClr val="00B200"/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472101" y="1586080"/>
            <a:ext cx="8219225" cy="3848089"/>
            <a:chOff x="479618" y="1417638"/>
            <a:chExt cx="8219225" cy="3848089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0754" y="1417638"/>
              <a:ext cx="3848089" cy="3848089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18" y="1417638"/>
              <a:ext cx="3848089" cy="3848089"/>
            </a:xfrm>
            <a:prstGeom prst="rect">
              <a:avLst/>
            </a:prstGeom>
          </p:spPr>
        </p:pic>
      </p:grpSp>
      <p:grpSp>
        <p:nvGrpSpPr>
          <p:cNvPr id="81" name="Group 80"/>
          <p:cNvGrpSpPr/>
          <p:nvPr/>
        </p:nvGrpSpPr>
        <p:grpSpPr>
          <a:xfrm>
            <a:off x="472101" y="1586080"/>
            <a:ext cx="8219225" cy="3848089"/>
            <a:chOff x="479618" y="1417638"/>
            <a:chExt cx="8219225" cy="3848089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0754" y="1417638"/>
              <a:ext cx="3848089" cy="3848089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18" y="1417638"/>
              <a:ext cx="3848089" cy="3848089"/>
            </a:xfrm>
            <a:prstGeom prst="rect">
              <a:avLst/>
            </a:prstGeom>
          </p:spPr>
        </p:pic>
      </p:grpSp>
      <p:grpSp>
        <p:nvGrpSpPr>
          <p:cNvPr id="84" name="Group 83"/>
          <p:cNvGrpSpPr/>
          <p:nvPr/>
        </p:nvGrpSpPr>
        <p:grpSpPr>
          <a:xfrm>
            <a:off x="472101" y="1586080"/>
            <a:ext cx="8219225" cy="3848089"/>
            <a:chOff x="479618" y="1417638"/>
            <a:chExt cx="8219225" cy="3848089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0754" y="1417638"/>
              <a:ext cx="3848089" cy="3848089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18" y="1417638"/>
              <a:ext cx="3848089" cy="38480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112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64" grpId="0"/>
      <p:bldP spid="64" grpId="1"/>
      <p:bldP spid="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99" descr="C:\data\t\presentations\him-vs-her-for-pnb-at-brown-may-2012\images\mughunt-allcropped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040" y="2364262"/>
            <a:ext cx="809625" cy="9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</a:t>
            </a:r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t</a:t>
            </a:r>
            <a:r>
              <a:rPr lang="en-US" dirty="0" smtClean="0"/>
              <a:t>ell </a:t>
            </a:r>
            <a:r>
              <a:rPr lang="en-US" dirty="0"/>
              <a:t>p</a:t>
            </a:r>
            <a:r>
              <a:rPr lang="en-US" dirty="0" smtClean="0"/>
              <a:t>eople </a:t>
            </a:r>
            <a:r>
              <a:rPr lang="en-US" dirty="0"/>
              <a:t>a</a:t>
            </a:r>
            <a:r>
              <a:rPr lang="en-US" dirty="0" smtClean="0"/>
              <a:t>part?</a:t>
            </a:r>
            <a:endParaRPr lang="en-US" dirty="0"/>
          </a:p>
        </p:txBody>
      </p:sp>
      <p:pic>
        <p:nvPicPr>
          <p:cNvPr id="1050" name="Picture 26" descr="C:\data\t\presentations\him-vs-her-for-pnb-at-brown-may-2012\images\mughunt-allcropped\73816.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809625" cy="9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C:\data\t\presentations\him-vs-her-for-pnb-at-brown-may-2012\images\mughunt-allcropped\78193.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93" y="1417638"/>
            <a:ext cx="809625" cy="9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:\data\t\presentations\him-vs-her-for-pnb-at-brown-may-2012\images\mughunt-allcropped\87023.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386" y="1417638"/>
            <a:ext cx="809625" cy="9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C:\data\t\presentations\him-vs-her-for-pnb-at-brown-may-2012\images\mughunt-allcropped\91073.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479" y="1417638"/>
            <a:ext cx="809625" cy="9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C:\data\t\presentations\him-vs-her-for-pnb-at-brown-may-2012\images\mughunt-allcropped\117776.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572" y="1417638"/>
            <a:ext cx="809625" cy="9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C:\data\t\presentations\him-vs-her-for-pnb-at-brown-may-2012\images\mughunt-allcropped\124640.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665" y="1417638"/>
            <a:ext cx="809625" cy="9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C:\data\t\presentations\him-vs-her-for-pnb-at-brown-may-2012\images\mughunt-allcropped\125092.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58" y="1417638"/>
            <a:ext cx="809625" cy="9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C:\data\t\presentations\him-vs-her-for-pnb-at-brown-may-2012\images\mughunt-allcropped\127193.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851" y="1417638"/>
            <a:ext cx="809625" cy="9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C:\data\t\presentations\him-vs-her-for-pnb-at-brown-may-2012\images\mughunt-allcropped\137413.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944" y="1417638"/>
            <a:ext cx="809625" cy="9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C:\data\t\presentations\him-vs-her-for-pnb-at-brown-may-2012\images\mughunt-allcropped\5284.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040" y="1417638"/>
            <a:ext cx="809625" cy="9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C:\data\t\presentations\him-vs-her-for-pnb-at-brown-may-2012\images\mughunt-allcropped\14904.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572" y="5204134"/>
            <a:ext cx="809625" cy="9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C:\data\t\presentations\him-vs-her-for-pnb-at-brown-may-2012\images\mughunt-allcropped\15583.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665" y="5204134"/>
            <a:ext cx="809625" cy="9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C:\data\t\presentations\him-vs-her-for-pnb-at-brown-may-2012\images\mughunt-allcropped\30614.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58" y="5204134"/>
            <a:ext cx="809625" cy="9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 descr="C:\data\t\presentations\him-vs-her-for-pnb-at-brown-may-2012\images\mughunt-allcropped\40572.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851" y="5204134"/>
            <a:ext cx="809625" cy="9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C:\data\t\presentations\him-vs-her-for-pnb-at-brown-may-2012\images\mughunt-allcropped\162428.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44646"/>
            <a:ext cx="809625" cy="9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 descr="C:\data\t\presentations\him-vs-her-for-pnb-at-brown-may-2012\images\mughunt-allcropped\166249.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93" y="4244646"/>
            <a:ext cx="809625" cy="9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C:\data\t\presentations\him-vs-her-for-pnb-at-brown-may-2012\images\mughunt-allcropped\249633.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386" y="4244646"/>
            <a:ext cx="809625" cy="9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 descr="C:\data\t\presentations\him-vs-her-for-pnb-at-brown-may-2012\images\mughunt-allcropped\286554.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479" y="4244646"/>
            <a:ext cx="809625" cy="9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C:\data\t\presentations\him-vs-her-for-pnb-at-brown-may-2012\images\mughunt-allcropped\296389.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572" y="4244646"/>
            <a:ext cx="809625" cy="9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 descr="C:\data\t\presentations\him-vs-her-for-pnb-at-brown-may-2012\images\mughunt-allcropped\301597.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665" y="4244646"/>
            <a:ext cx="809625" cy="9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C:\data\t\presentations\him-vs-her-for-pnb-at-brown-may-2012\images\mughunt-allcropped\331200.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58" y="4244646"/>
            <a:ext cx="809625" cy="9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47" descr="C:\data\t\presentations\him-vs-her-for-pnb-at-brown-may-2012\images\mughunt-allcropped\388027.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851" y="4244646"/>
            <a:ext cx="809625" cy="9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C:\data\t\presentations\him-vs-her-for-pnb-at-brown-may-2012\images\mughunt-allcropped\394084.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944" y="4244646"/>
            <a:ext cx="809625" cy="9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49" descr="C:\data\t\presentations\him-vs-her-for-pnb-at-brown-may-2012\images\mughunt-allcropped\139795.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040" y="4257510"/>
            <a:ext cx="809625" cy="9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2" name="Picture 68" descr="C:\data\t\presentations\him-vs-her-for-pnb-at-brown-may-2012\images\mughunt-allcropped\1305523.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4262"/>
            <a:ext cx="809625" cy="9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3" name="Picture 69" descr="C:\data\t\presentations\him-vs-her-for-pnb-at-brown-may-2012\images\mughunt-allcropped\1384926.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93" y="2364262"/>
            <a:ext cx="809625" cy="9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70" descr="C:\data\t\presentations\him-vs-her-for-pnb-at-brown-may-2012\images\mughunt-allcropped\1416464.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386" y="2364262"/>
            <a:ext cx="809625" cy="9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" name="Picture 71" descr="C:\data\t\presentations\him-vs-her-for-pnb-at-brown-may-2012\images\mughunt-allcropped\1469042.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479" y="2364262"/>
            <a:ext cx="809625" cy="9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72" descr="C:\data\t\presentations\him-vs-her-for-pnb-at-brown-may-2012\images\mughunt-allcropped\1484679.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572" y="2364262"/>
            <a:ext cx="809625" cy="9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7" name="Picture 73" descr="C:\data\t\presentations\him-vs-her-for-pnb-at-brown-may-2012\images\mughunt-allcropped\1499062.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665" y="2364262"/>
            <a:ext cx="809625" cy="9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8" name="Picture 74" descr="C:\data\t\presentations\him-vs-her-for-pnb-at-brown-may-2012\images\mughunt-allcropped\953645.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58" y="2364262"/>
            <a:ext cx="809625" cy="9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9" name="Picture 75" descr="C:\data\t\presentations\him-vs-her-for-pnb-at-brown-may-2012\images\mughunt-allcropped\989484.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851" y="2364262"/>
            <a:ext cx="809625" cy="9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0" name="Picture 76" descr="C:\data\t\presentations\him-vs-her-for-pnb-at-brown-may-2012\images\mughunt-allcropped\1010902..png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944" y="2364262"/>
            <a:ext cx="809625" cy="9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2" name="Picture 78" descr="C:\data\t\presentations\him-vs-her-for-pnb-at-brown-may-2012\images\mughunt-allcropped\1075403..pn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944" y="5204135"/>
            <a:ext cx="809625" cy="9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3" name="Picture 79" descr="C:\data\t\presentations\him-vs-her-for-pnb-at-brown-may-2012\images\mughunt-allcropped\1085057..pn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040" y="5204135"/>
            <a:ext cx="809625" cy="9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" name="Picture 82" descr="C:\data\t\presentations\him-vs-her-for-pnb-at-brown-may-2012\images\mughunt-allcropped\1764197..pn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0886"/>
            <a:ext cx="809625" cy="9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7" name="Picture 83" descr="C:\data\t\presentations\him-vs-her-for-pnb-at-brown-may-2012\images\mughunt-allcropped\1764997..pn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93" y="3310886"/>
            <a:ext cx="809625" cy="9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8" name="Picture 84" descr="C:\data\t\presentations\him-vs-her-for-pnb-at-brown-may-2012\images\mughunt-allcropped\1774091..png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386" y="3310886"/>
            <a:ext cx="809625" cy="9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9" name="Picture 85" descr="C:\data\t\presentations\him-vs-her-for-pnb-at-brown-may-2012\images\mughunt-allcropped\1799656..png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479" y="3310886"/>
            <a:ext cx="809625" cy="9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0" name="Picture 86" descr="C:\data\t\presentations\him-vs-her-for-pnb-at-brown-may-2012\images\mughunt-allcropped\1857071..png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572" y="3310886"/>
            <a:ext cx="809625" cy="9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1" name="Picture 87" descr="C:\data\t\presentations\him-vs-her-for-pnb-at-brown-may-2012\images\mughunt-allcropped\download.jpg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665" y="3310886"/>
            <a:ext cx="809625" cy="9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2" name="Picture 88" descr="C:\data\t\presentations\him-vs-her-for-pnb-at-brown-may-2012\images\mughunt-allcropped\images (1).jpg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58" y="3310886"/>
            <a:ext cx="809625" cy="9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3" name="Picture 89" descr="C:\data\t\presentations\him-vs-her-for-pnb-at-brown-may-2012\images\mughunt-allcropped\images (2).jpg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851" y="3310886"/>
            <a:ext cx="809625" cy="9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4" name="Picture 90" descr="C:\data\t\presentations\him-vs-her-for-pnb-at-brown-may-2012\images\mughunt-allcropped\1527012..png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944" y="3310886"/>
            <a:ext cx="809625" cy="9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5" name="Picture 91" descr="C:\data\t\presentations\him-vs-her-for-pnb-at-brown-may-2012\images\mughunt-allcropped\1593569..png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040" y="3310886"/>
            <a:ext cx="809625" cy="9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" name="Picture 92" descr="C:\data\t\presentations\him-vs-her-for-pnb-at-brown-may-2012\images\mughunt-allcropped\1634451..png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04135"/>
            <a:ext cx="809625" cy="9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7" name="Picture 93" descr="C:\data\t\presentations\him-vs-her-for-pnb-at-brown-may-2012\images\mughunt-allcropped\1747403..png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93" y="5204135"/>
            <a:ext cx="809625" cy="9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8" name="Picture 94" descr="C:\data\t\presentations\him-vs-her-for-pnb-at-brown-may-2012\images\mughunt-allcropped\1750319..png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386" y="5204135"/>
            <a:ext cx="809625" cy="9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9" name="Picture 95" descr="C:\data\t\presentations\him-vs-her-for-pnb-at-brown-may-2012\images\mughunt-allcropped\1753310..png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479" y="5204135"/>
            <a:ext cx="809625" cy="9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B711-0A6D-4CAB-808B-F3351C7C1E3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5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Effect of Identity-preserving alignment</a:t>
            </a:r>
            <a:endParaRPr lang="en-US" sz="4000" dirty="0"/>
          </a:p>
        </p:txBody>
      </p:sp>
      <p:pic>
        <p:nvPicPr>
          <p:cNvPr id="6146" name="Picture 2" descr="C:\data\t\presentations\him-vs-her-for-pnb-at-brown-may-2012\images\alignment-series-6-original-fli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37" y="1340407"/>
            <a:ext cx="2194560" cy="2194560"/>
          </a:xfrm>
          <a:prstGeom prst="rect">
            <a:avLst/>
          </a:prstGeom>
          <a:noFill/>
          <a:ln w="28575">
            <a:solidFill>
              <a:schemeClr val="bg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ata\t\presentations\him-vs-her-for-pnb-at-brown-may-2012\images\alignment-series-6-warped-nowas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974" y="1340407"/>
            <a:ext cx="2194560" cy="2194560"/>
          </a:xfrm>
          <a:prstGeom prst="rect">
            <a:avLst/>
          </a:prstGeom>
          <a:noFill/>
          <a:ln w="28575">
            <a:solidFill>
              <a:schemeClr val="bg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data\t\presentations\him-vs-her-for-pnb-at-brown-may-2012\images\alignment-series-6-meanfid-warped-nowas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12" y="1340407"/>
            <a:ext cx="2194560" cy="2194560"/>
          </a:xfrm>
          <a:prstGeom prst="rect">
            <a:avLst/>
          </a:prstGeom>
          <a:noFill/>
          <a:ln w="28575">
            <a:solidFill>
              <a:schemeClr val="bg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data\t\presentations\him-vs-her-for-pnb-at-brown-may-2012\images\alignment-series-7-origina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37" y="3632123"/>
            <a:ext cx="2194560" cy="2194560"/>
          </a:xfrm>
          <a:prstGeom prst="rect">
            <a:avLst/>
          </a:prstGeom>
          <a:noFill/>
          <a:ln w="28575">
            <a:solidFill>
              <a:schemeClr val="bg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data\t\presentations\him-vs-her-for-pnb-at-brown-may-2012\images\alignment-series-7-warped-nowash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974" y="3632123"/>
            <a:ext cx="2194560" cy="2194560"/>
          </a:xfrm>
          <a:prstGeom prst="rect">
            <a:avLst/>
          </a:prstGeom>
          <a:noFill/>
          <a:ln w="28575">
            <a:solidFill>
              <a:schemeClr val="bg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data\t\presentations\him-vs-her-for-pnb-at-brown-may-2012\images\alignment-series-7-meanfid-warped-nowash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12" y="3632123"/>
            <a:ext cx="2194560" cy="2194560"/>
          </a:xfrm>
          <a:prstGeom prst="rect">
            <a:avLst/>
          </a:prstGeom>
          <a:noFill/>
          <a:ln w="28575">
            <a:solidFill>
              <a:schemeClr val="bg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93268" y="5913442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Original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321441" y="5913442"/>
            <a:ext cx="2233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Piecewise Affine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919844" y="5913442"/>
            <a:ext cx="2565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Identity-preserving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B711-0A6D-4CAB-808B-F3351C7C1E3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0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dataset for face </a:t>
            </a:r>
            <a:r>
              <a:rPr lang="en-US" dirty="0"/>
              <a:t>p</a:t>
            </a:r>
            <a:r>
              <a:rPr lang="en-US" dirty="0" smtClean="0"/>
              <a:t>arts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41602"/>
          </a:xfrm>
        </p:spPr>
        <p:txBody>
          <a:bodyPr>
            <a:normAutofit/>
          </a:bodyPr>
          <a:lstStyle/>
          <a:p>
            <a:r>
              <a:rPr lang="en-US" dirty="0" smtClean="0"/>
              <a:t>Reference Dataset</a:t>
            </a:r>
          </a:p>
          <a:p>
            <a:pPr lvl="1"/>
            <a:r>
              <a:rPr lang="en-US" dirty="0" smtClean="0"/>
              <a:t>N = 120 people</a:t>
            </a:r>
          </a:p>
          <a:p>
            <a:pPr lvl="1"/>
            <a:r>
              <a:rPr lang="en-US" dirty="0" smtClean="0"/>
              <a:t>20,639 images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95 part labels on every image</a:t>
            </a:r>
            <a:endParaRPr lang="en-US" dirty="0">
              <a:solidFill>
                <a:srgbClr val="FFC000"/>
              </a:solidFill>
            </a:endParaRP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326" y="1685689"/>
            <a:ext cx="4560474" cy="1242437"/>
          </a:xfrm>
          <a:prstGeom prst="rect">
            <a:avLst/>
          </a:prstGeom>
        </p:spPr>
      </p:pic>
      <p:pic>
        <p:nvPicPr>
          <p:cNvPr id="4098" name="Picture 2" descr="C:\data\t\presentations\him-vs-her-for-pnb-at-brown-may-2012\images\landmark-definition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4" t="7235" r="14364" b="12938"/>
          <a:stretch/>
        </p:blipFill>
        <p:spPr bwMode="auto">
          <a:xfrm>
            <a:off x="935531" y="3807451"/>
            <a:ext cx="228600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42424" y="5302892"/>
            <a:ext cx="4805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Inner parts: Well-defined, detectable</a:t>
            </a:r>
          </a:p>
          <a:p>
            <a:r>
              <a:rPr lang="en-US" sz="2400" dirty="0" smtClean="0"/>
              <a:t>Outer parts:  Less well-defined.   Inherit from nearest labeled example</a:t>
            </a:r>
            <a:endParaRPr lang="en-US" sz="2400" dirty="0"/>
          </a:p>
        </p:txBody>
      </p:sp>
      <p:pic>
        <p:nvPicPr>
          <p:cNvPr id="4102" name="Picture 6" descr="C:\data\t\presentations\him-vs-her-for-pnb-at-brown-may-2012\images\point-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284" y="5842554"/>
            <a:ext cx="1333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data\t\presentations\him-vs-her-for-pnb-at-brown-may-2012\images\point-inn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284" y="5497544"/>
            <a:ext cx="1333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B711-0A6D-4CAB-808B-F3351C7C1E3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6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generic </a:t>
            </a:r>
            <a:r>
              <a:rPr lang="en-US" dirty="0"/>
              <a:t>p</a:t>
            </a:r>
            <a:r>
              <a:rPr lang="en-US" dirty="0" smtClean="0"/>
              <a:t>arts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0" y="1417638"/>
            <a:ext cx="1944482" cy="1944482"/>
          </a:xfrm>
          <a:prstGeom prst="rect">
            <a:avLst/>
          </a:prstGeom>
          <a:ln w="19050">
            <a:solidFill>
              <a:schemeClr val="bg1">
                <a:lumMod val="50000"/>
                <a:lumOff val="50000"/>
              </a:schemeClr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450600" y="1348897"/>
            <a:ext cx="8529403" cy="2013875"/>
            <a:chOff x="450600" y="1348897"/>
            <a:chExt cx="8529403" cy="2013875"/>
          </a:xfrm>
        </p:grpSpPr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450600" y="1348897"/>
              <a:ext cx="8529403" cy="73930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Detect inner parts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450" y="1417638"/>
              <a:ext cx="1945134" cy="1945134"/>
            </a:xfrm>
            <a:prstGeom prst="rect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457199" y="3652739"/>
            <a:ext cx="8529403" cy="1912393"/>
            <a:chOff x="457199" y="3881339"/>
            <a:chExt cx="8529403" cy="1912393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457199" y="3881339"/>
              <a:ext cx="8529403" cy="73930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Find closest match for each reference subject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921940" y="4440420"/>
              <a:ext cx="7671644" cy="1353312"/>
              <a:chOff x="921940" y="4440420"/>
              <a:chExt cx="7671644" cy="1353312"/>
            </a:xfrm>
          </p:grpSpPr>
          <p:pic>
            <p:nvPicPr>
              <p:cNvPr id="5123" name="Picture 3" descr="C:\data\t\presentations\him-vs-her-for-pnb-at-brown-may-2012\images\genericize-closest-ref-images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1272" y="4440420"/>
                <a:ext cx="4952312" cy="13491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1940" y="4440420"/>
                <a:ext cx="1353312" cy="1353312"/>
              </a:xfrm>
              <a:prstGeom prst="rect">
                <a:avLst/>
              </a:prstGeom>
              <a:ln w="19050"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2373549" y="4455356"/>
                    <a:ext cx="1172116" cy="132343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8000" i="1" smtClean="0">
                              <a:latin typeface="Cambria Math"/>
                              <a:ea typeface="Cambria Math"/>
                            </a:rPr>
                            <m:t>≈</m:t>
                          </m:r>
                        </m:oMath>
                      </m:oMathPara>
                    </a14:m>
                    <a:endParaRPr lang="en-US" sz="8000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73549" y="4455356"/>
                    <a:ext cx="1172116" cy="1323439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199" y="5887060"/>
            <a:ext cx="8529403" cy="657609"/>
          </a:xfrm>
        </p:spPr>
        <p:txBody>
          <a:bodyPr>
            <a:normAutofit/>
          </a:bodyPr>
          <a:lstStyle/>
          <a:p>
            <a:r>
              <a:rPr lang="en-US" dirty="0" smtClean="0"/>
              <a:t>Take mean of (inner &amp; outer) parts on closest matches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B711-0A6D-4CAB-808B-F3351C7C1E3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4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Verification system</a:t>
            </a:r>
            <a:endParaRPr lang="en-US" sz="4000" dirty="0"/>
          </a:p>
        </p:txBody>
      </p:sp>
      <p:grpSp>
        <p:nvGrpSpPr>
          <p:cNvPr id="71" name="Group 70"/>
          <p:cNvGrpSpPr/>
          <p:nvPr/>
        </p:nvGrpSpPr>
        <p:grpSpPr>
          <a:xfrm>
            <a:off x="466965" y="1488571"/>
            <a:ext cx="1556018" cy="3356577"/>
            <a:chOff x="466965" y="1488571"/>
            <a:chExt cx="1556018" cy="335657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5" y="3289131"/>
              <a:ext cx="1556017" cy="1556017"/>
            </a:xfrm>
            <a:prstGeom prst="rect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6" y="1488571"/>
              <a:ext cx="1556017" cy="1556017"/>
            </a:xfrm>
            <a:prstGeom prst="rect">
              <a:avLst/>
            </a:prstGeom>
            <a:ln w="25400">
              <a:solidFill>
                <a:schemeClr val="bg2">
                  <a:lumMod val="60000"/>
                  <a:lumOff val="40000"/>
                </a:schemeClr>
              </a:solidFill>
            </a:ln>
          </p:spPr>
        </p:pic>
      </p:grp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2605848" y="5208588"/>
            <a:ext cx="1681163" cy="1252537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4726480" y="2026348"/>
            <a:ext cx="357790" cy="3752658"/>
            <a:chOff x="4726480" y="2026348"/>
            <a:chExt cx="357790" cy="3752658"/>
          </a:xfrm>
        </p:grpSpPr>
        <p:sp>
          <p:nvSpPr>
            <p:cNvPr id="45" name="TextBox 44"/>
            <p:cNvSpPr txBox="1"/>
            <p:nvPr/>
          </p:nvSpPr>
          <p:spPr>
            <a:xfrm>
              <a:off x="4726480" y="2026348"/>
              <a:ext cx="357790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dirty="0" smtClean="0"/>
                <a:t>...</a:t>
              </a:r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726480" y="3806319"/>
              <a:ext cx="357790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dirty="0" smtClean="0"/>
                <a:t>...</a:t>
              </a:r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726480" y="5409674"/>
              <a:ext cx="357790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dirty="0" smtClean="0"/>
                <a:t>...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465066" y="1435147"/>
            <a:ext cx="393468" cy="4851430"/>
            <a:chOff x="3465066" y="1435147"/>
            <a:chExt cx="393468" cy="4851430"/>
          </a:xfrm>
        </p:grpSpPr>
        <p:sp>
          <p:nvSpPr>
            <p:cNvPr id="10" name="Rectangle 9"/>
            <p:cNvSpPr/>
            <p:nvPr/>
          </p:nvSpPr>
          <p:spPr>
            <a:xfrm>
              <a:off x="3472921" y="2266580"/>
              <a:ext cx="385612" cy="4572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72922" y="3671457"/>
              <a:ext cx="385612" cy="381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465066" y="5031439"/>
              <a:ext cx="386398" cy="1255138"/>
              <a:chOff x="3488118" y="5223539"/>
              <a:chExt cx="386398" cy="1255138"/>
            </a:xfrm>
          </p:grpSpPr>
          <p:pic>
            <p:nvPicPr>
              <p:cNvPr id="3083" name="Picture 11" descr="C:\data\t\presentations\him-vs-her-for-pnb-at-brown-may-2012\images\overview-small-03a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8118" y="5992902"/>
                <a:ext cx="371475" cy="485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4" name="Picture 12" descr="C:\data\t\presentations\him-vs-her-for-pnb-at-brown-may-2012\images\overview-small-03b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3041" y="5223539"/>
                <a:ext cx="371475" cy="485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3" name="TextBox 52"/>
              <p:cNvSpPr txBox="1"/>
              <p:nvPr/>
            </p:nvSpPr>
            <p:spPr>
              <a:xfrm>
                <a:off x="3488118" y="5709314"/>
                <a:ext cx="37085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100" dirty="0" err="1" smtClean="0">
                    <a:latin typeface="Arial" pitchFamily="34" charset="0"/>
                    <a:cs typeface="Arial" pitchFamily="34" charset="0"/>
                  </a:rPr>
                  <a:t>vs</a:t>
                </a:r>
                <a:endParaRPr lang="en-US" sz="11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5" name="Straight Connector 24"/>
            <p:cNvCxnSpPr/>
            <p:nvPr/>
          </p:nvCxnSpPr>
          <p:spPr>
            <a:xfrm flipH="1" flipV="1">
              <a:off x="3472919" y="1435147"/>
              <a:ext cx="2" cy="4846320"/>
            </a:xfrm>
            <a:prstGeom prst="line">
              <a:avLst/>
            </a:prstGeom>
            <a:ln w="3175">
              <a:solidFill>
                <a:schemeClr val="bg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3850850" y="1435147"/>
              <a:ext cx="2" cy="4846320"/>
            </a:xfrm>
            <a:prstGeom prst="line">
              <a:avLst/>
            </a:prstGeom>
            <a:ln w="3175">
              <a:solidFill>
                <a:schemeClr val="bg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3883331" y="1435147"/>
            <a:ext cx="405051" cy="4851430"/>
            <a:chOff x="3883331" y="1435147"/>
            <a:chExt cx="405051" cy="4851430"/>
          </a:xfrm>
        </p:grpSpPr>
        <p:sp>
          <p:nvSpPr>
            <p:cNvPr id="11" name="Rectangle 10"/>
            <p:cNvSpPr/>
            <p:nvPr/>
          </p:nvSpPr>
          <p:spPr>
            <a:xfrm>
              <a:off x="3902769" y="1961780"/>
              <a:ext cx="385612" cy="3048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902770" y="4052457"/>
              <a:ext cx="385612" cy="60198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883331" y="5031439"/>
              <a:ext cx="403486" cy="1255138"/>
              <a:chOff x="3906383" y="5223539"/>
              <a:chExt cx="403486" cy="1255138"/>
            </a:xfrm>
          </p:grpSpPr>
          <p:pic>
            <p:nvPicPr>
              <p:cNvPr id="3085" name="Picture 13" descr="C:\data\t\presentations\him-vs-her-for-pnb-at-brown-may-2012\images\overview-small-04a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8394" y="5223539"/>
                <a:ext cx="371475" cy="485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6" name="Picture 14" descr="C:\data\t\presentations\him-vs-her-for-pnb-at-brown-may-2012\images\overview-small-04b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6383" y="5992902"/>
                <a:ext cx="371475" cy="485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4" name="TextBox 53"/>
              <p:cNvSpPr txBox="1"/>
              <p:nvPr/>
            </p:nvSpPr>
            <p:spPr>
              <a:xfrm>
                <a:off x="3933199" y="5709314"/>
                <a:ext cx="37085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100" dirty="0" err="1" smtClean="0">
                    <a:latin typeface="Arial" pitchFamily="34" charset="0"/>
                    <a:cs typeface="Arial" pitchFamily="34" charset="0"/>
                  </a:rPr>
                  <a:t>vs</a:t>
                </a:r>
                <a:endParaRPr lang="en-US" sz="11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 flipH="1" flipV="1">
              <a:off x="3902767" y="1435147"/>
              <a:ext cx="2" cy="4846320"/>
            </a:xfrm>
            <a:prstGeom prst="line">
              <a:avLst/>
            </a:prstGeom>
            <a:ln w="3175">
              <a:solidFill>
                <a:schemeClr val="bg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4279133" y="1435147"/>
              <a:ext cx="2" cy="4846320"/>
            </a:xfrm>
            <a:prstGeom prst="line">
              <a:avLst/>
            </a:prstGeom>
            <a:ln w="3175">
              <a:solidFill>
                <a:schemeClr val="bg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3034087" y="1435147"/>
            <a:ext cx="385615" cy="4851430"/>
            <a:chOff x="3034087" y="1435147"/>
            <a:chExt cx="385615" cy="4851430"/>
          </a:xfrm>
        </p:grpSpPr>
        <p:sp>
          <p:nvSpPr>
            <p:cNvPr id="9" name="Rectangle 8"/>
            <p:cNvSpPr/>
            <p:nvPr/>
          </p:nvSpPr>
          <p:spPr>
            <a:xfrm>
              <a:off x="3034089" y="2266580"/>
              <a:ext cx="385612" cy="6096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34090" y="4052457"/>
              <a:ext cx="385612" cy="44958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3048227" y="5031439"/>
              <a:ext cx="371475" cy="1255138"/>
              <a:chOff x="3071279" y="5223539"/>
              <a:chExt cx="371475" cy="1255138"/>
            </a:xfrm>
          </p:grpSpPr>
          <p:pic>
            <p:nvPicPr>
              <p:cNvPr id="3081" name="Picture 9" descr="C:\data\t\presentations\him-vs-her-for-pnb-at-brown-may-2012\images\overview-small-02a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1279" y="5223539"/>
                <a:ext cx="371475" cy="485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2" name="Picture 10" descr="C:\data\t\presentations\him-vs-her-for-pnb-at-brown-may-2012\images\overview-small-02b.pn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1279" y="5992902"/>
                <a:ext cx="371475" cy="485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TextBox 51"/>
              <p:cNvSpPr txBox="1"/>
              <p:nvPr/>
            </p:nvSpPr>
            <p:spPr>
              <a:xfrm>
                <a:off x="3071897" y="5709314"/>
                <a:ext cx="37085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100" dirty="0" err="1" smtClean="0">
                    <a:latin typeface="Arial" pitchFamily="34" charset="0"/>
                    <a:cs typeface="Arial" pitchFamily="34" charset="0"/>
                  </a:rPr>
                  <a:t>vs</a:t>
                </a:r>
                <a:endParaRPr lang="en-US" sz="11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 flipH="1" flipV="1">
              <a:off x="3412015" y="1435147"/>
              <a:ext cx="2" cy="4846320"/>
            </a:xfrm>
            <a:prstGeom prst="line">
              <a:avLst/>
            </a:prstGeom>
            <a:ln w="3175">
              <a:solidFill>
                <a:schemeClr val="bg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3034087" y="1435147"/>
              <a:ext cx="3" cy="4846320"/>
            </a:xfrm>
            <a:prstGeom prst="line">
              <a:avLst/>
            </a:prstGeom>
            <a:ln w="3175">
              <a:solidFill>
                <a:schemeClr val="bg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605805" y="1435147"/>
            <a:ext cx="2114367" cy="4851430"/>
            <a:chOff x="2605805" y="1435147"/>
            <a:chExt cx="2114367" cy="485143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605806" y="2266580"/>
              <a:ext cx="21143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605807" y="4052457"/>
              <a:ext cx="211436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2605805" y="1435147"/>
              <a:ext cx="385613" cy="4851430"/>
              <a:chOff x="2605805" y="1435147"/>
              <a:chExt cx="385613" cy="485143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605805" y="1656980"/>
                <a:ext cx="385612" cy="60960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605806" y="3602877"/>
                <a:ext cx="385612" cy="44958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2612256" y="5031439"/>
                <a:ext cx="372093" cy="1255138"/>
                <a:chOff x="2635308" y="5223539"/>
                <a:chExt cx="372093" cy="1255138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2635925" y="5709314"/>
                  <a:ext cx="370857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1100" dirty="0" err="1" smtClean="0">
                      <a:latin typeface="Arial" pitchFamily="34" charset="0"/>
                      <a:cs typeface="Arial" pitchFamily="34" charset="0"/>
                    </a:rPr>
                    <a:t>vs</a:t>
                  </a:r>
                  <a:endParaRPr lang="en-US" sz="11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pic>
              <p:nvPicPr>
                <p:cNvPr id="3079" name="Picture 7" descr="C:\data\t\presentations\him-vs-her-for-pnb-at-brown-may-2012\images\overview-small-01a.png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35308" y="5223539"/>
                  <a:ext cx="371475" cy="485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80" name="Picture 8" descr="C:\data\t\presentations\him-vs-her-for-pnb-at-brown-may-2012\images\overview-small-01b.png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35926" y="5992902"/>
                  <a:ext cx="371475" cy="485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22" name="Straight Connector 21"/>
              <p:cNvCxnSpPr/>
              <p:nvPr/>
            </p:nvCxnSpPr>
            <p:spPr>
              <a:xfrm flipV="1">
                <a:off x="2983731" y="1435147"/>
                <a:ext cx="0" cy="484632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  <a:lumOff val="5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2606721" y="1435147"/>
                <a:ext cx="0" cy="484632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  <a:lumOff val="5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" name="Group 32"/>
          <p:cNvGrpSpPr/>
          <p:nvPr/>
        </p:nvGrpSpPr>
        <p:grpSpPr>
          <a:xfrm>
            <a:off x="4331791" y="1435147"/>
            <a:ext cx="388382" cy="4851430"/>
            <a:chOff x="4331791" y="1435147"/>
            <a:chExt cx="388382" cy="4851430"/>
          </a:xfrm>
        </p:grpSpPr>
        <p:sp>
          <p:nvSpPr>
            <p:cNvPr id="47" name="Rectangle 46"/>
            <p:cNvSpPr/>
            <p:nvPr/>
          </p:nvSpPr>
          <p:spPr>
            <a:xfrm>
              <a:off x="4334560" y="1798064"/>
              <a:ext cx="385612" cy="468516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334561" y="3738966"/>
              <a:ext cx="385612" cy="31349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4341628" y="5031439"/>
              <a:ext cx="378545" cy="1255138"/>
              <a:chOff x="4364680" y="5223539"/>
              <a:chExt cx="378545" cy="1255138"/>
            </a:xfrm>
          </p:grpSpPr>
          <p:pic>
            <p:nvPicPr>
              <p:cNvPr id="3087" name="Picture 15" descr="C:\data\t\presentations\him-vs-her-for-pnb-at-brown-may-2012\images\overview-small-05a.png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4681" y="5223539"/>
                <a:ext cx="371475" cy="485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8" name="Picture 16" descr="C:\data\t\presentations\him-vs-her-for-pnb-at-brown-may-2012\images\overview-small-05b.png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4680" y="5992902"/>
                <a:ext cx="371475" cy="485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5" name="TextBox 54"/>
              <p:cNvSpPr txBox="1"/>
              <p:nvPr/>
            </p:nvSpPr>
            <p:spPr>
              <a:xfrm>
                <a:off x="4372368" y="5709314"/>
                <a:ext cx="37085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100" dirty="0" err="1" smtClean="0">
                    <a:latin typeface="Arial" pitchFamily="34" charset="0"/>
                    <a:cs typeface="Arial" pitchFamily="34" charset="0"/>
                  </a:rPr>
                  <a:t>vs</a:t>
                </a:r>
                <a:endParaRPr lang="en-US" sz="11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56" name="Straight Connector 55"/>
            <p:cNvCxnSpPr/>
            <p:nvPr/>
          </p:nvCxnSpPr>
          <p:spPr>
            <a:xfrm flipH="1" flipV="1">
              <a:off x="4331791" y="1435147"/>
              <a:ext cx="2" cy="4846320"/>
            </a:xfrm>
            <a:prstGeom prst="line">
              <a:avLst/>
            </a:prstGeom>
            <a:ln w="3175">
              <a:solidFill>
                <a:schemeClr val="bg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4708157" y="1435147"/>
              <a:ext cx="2" cy="4846320"/>
            </a:xfrm>
            <a:prstGeom prst="line">
              <a:avLst/>
            </a:prstGeom>
            <a:ln w="3175">
              <a:solidFill>
                <a:schemeClr val="bg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2097458" y="2125830"/>
            <a:ext cx="3213380" cy="4613566"/>
            <a:chOff x="2097458" y="2125830"/>
            <a:chExt cx="3213380" cy="4613566"/>
          </a:xfrm>
        </p:grpSpPr>
        <p:grpSp>
          <p:nvGrpSpPr>
            <p:cNvPr id="3" name="Group 2"/>
            <p:cNvGrpSpPr/>
            <p:nvPr/>
          </p:nvGrpSpPr>
          <p:grpSpPr>
            <a:xfrm>
              <a:off x="2136162" y="2125830"/>
              <a:ext cx="368833" cy="2082059"/>
              <a:chOff x="2136162" y="2125830"/>
              <a:chExt cx="368833" cy="2082059"/>
            </a:xfrm>
          </p:grpSpPr>
          <p:sp>
            <p:nvSpPr>
              <p:cNvPr id="65" name="Right Arrow 64"/>
              <p:cNvSpPr/>
              <p:nvPr/>
            </p:nvSpPr>
            <p:spPr>
              <a:xfrm>
                <a:off x="2136162" y="2125830"/>
                <a:ext cx="368833" cy="281500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ight Arrow 78"/>
              <p:cNvSpPr/>
              <p:nvPr/>
            </p:nvSpPr>
            <p:spPr>
              <a:xfrm>
                <a:off x="2136162" y="3926389"/>
                <a:ext cx="368833" cy="281500"/>
              </a:xfrm>
              <a:prstGeom prst="rightArrow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2097458" y="6370064"/>
              <a:ext cx="32133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Subset of Tom-</a:t>
              </a:r>
              <a:r>
                <a:rPr lang="en-US" dirty="0" err="1" smtClean="0"/>
                <a:t>vs</a:t>
              </a:r>
              <a:r>
                <a:rPr lang="en-US" dirty="0" smtClean="0"/>
                <a:t>-Pete classifiers</a:t>
              </a:r>
              <a:endParaRPr lang="en-US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045982" y="2351102"/>
            <a:ext cx="2338378" cy="1601852"/>
            <a:chOff x="5045982" y="2351102"/>
            <a:chExt cx="2338378" cy="1601852"/>
          </a:xfrm>
        </p:grpSpPr>
        <p:sp>
          <p:nvSpPr>
            <p:cNvPr id="29" name="Rounded Rectangle 28"/>
            <p:cNvSpPr/>
            <p:nvPr/>
          </p:nvSpPr>
          <p:spPr>
            <a:xfrm>
              <a:off x="5436862" y="2782629"/>
              <a:ext cx="1947498" cy="766460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cs typeface="Arial" pitchFamily="34" charset="0"/>
                </a:rPr>
                <a:t>same-or-different classifier</a:t>
              </a: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81" name="Right Arrow 80"/>
            <p:cNvSpPr/>
            <p:nvPr/>
          </p:nvSpPr>
          <p:spPr>
            <a:xfrm rot="2714502">
              <a:off x="5045850" y="2394769"/>
              <a:ext cx="368833" cy="28150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ight Arrow 83"/>
            <p:cNvSpPr/>
            <p:nvPr/>
          </p:nvSpPr>
          <p:spPr>
            <a:xfrm rot="18900000">
              <a:off x="5045982" y="3671454"/>
              <a:ext cx="368833" cy="281500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498338" y="2981193"/>
            <a:ext cx="1544604" cy="369332"/>
            <a:chOff x="7498338" y="2981193"/>
            <a:chExt cx="1544604" cy="369332"/>
          </a:xfrm>
        </p:grpSpPr>
        <p:sp>
          <p:nvSpPr>
            <p:cNvPr id="85" name="Right Arrow 84"/>
            <p:cNvSpPr/>
            <p:nvPr/>
          </p:nvSpPr>
          <p:spPr>
            <a:xfrm>
              <a:off x="7498338" y="3025109"/>
              <a:ext cx="368833" cy="28150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867171" y="2981193"/>
              <a:ext cx="11757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“different”</a:t>
              </a:r>
              <a:endParaRPr lang="en-US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66965" y="1488571"/>
            <a:ext cx="1556018" cy="3356577"/>
            <a:chOff x="466965" y="1488571"/>
            <a:chExt cx="1556018" cy="3356577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07" t="13007" r="13007" b="13007"/>
            <a:stretch/>
          </p:blipFill>
          <p:spPr>
            <a:xfrm>
              <a:off x="466965" y="3289131"/>
              <a:ext cx="1556017" cy="1556017"/>
            </a:xfrm>
            <a:prstGeom prst="rect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07" t="13007" r="13007" b="13007"/>
            <a:stretch/>
          </p:blipFill>
          <p:spPr>
            <a:xfrm>
              <a:off x="466966" y="1488571"/>
              <a:ext cx="1556017" cy="1556017"/>
            </a:xfrm>
            <a:prstGeom prst="rect">
              <a:avLst/>
            </a:prstGeom>
            <a:ln w="25400">
              <a:solidFill>
                <a:schemeClr val="bg2">
                  <a:lumMod val="60000"/>
                  <a:lumOff val="40000"/>
                </a:schemeClr>
              </a:solidFill>
            </a:ln>
          </p:spPr>
        </p:pic>
      </p:grp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B711-0A6D-4CAB-808B-F3351C7C1E3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6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Labeled Faces in the Wild</a:t>
            </a:r>
            <a:endParaRPr lang="en-US" dirty="0"/>
          </a:p>
        </p:txBody>
      </p:sp>
      <p:pic>
        <p:nvPicPr>
          <p:cNvPr id="4" name="Picture 4" descr="person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2" y="168088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erson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490" y="168088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person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2" y="357205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person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490" y="357205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person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252" y="168088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person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884" y="168088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person 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252" y="357205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person imag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884" y="357205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12279" y="5131290"/>
            <a:ext cx="2852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3000 “same” pairs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114029" y="5131290"/>
            <a:ext cx="333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3000 “different” pairs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31522" y="5644715"/>
            <a:ext cx="7480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10-fold cross validation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46049" y="6170494"/>
            <a:ext cx="8426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Huang </a:t>
            </a:r>
            <a:r>
              <a:rPr lang="en-US" i="1" dirty="0" smtClean="0"/>
              <a:t>et al.</a:t>
            </a:r>
            <a:r>
              <a:rPr lang="en-US" dirty="0" smtClean="0"/>
              <a:t>, “Labeled Faces in the Wild: A Database for Studying Face Recognition in</a:t>
            </a:r>
          </a:p>
          <a:p>
            <a:r>
              <a:rPr lang="en-US" dirty="0" smtClean="0"/>
              <a:t>Unconstrained Environments,” UMass TR 07-49, October 2007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B711-0A6D-4CAB-808B-F3351C7C1E3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3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LFW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620749"/>
              </p:ext>
            </p:extLst>
          </p:nvPr>
        </p:nvGraphicFramePr>
        <p:xfrm>
          <a:off x="1082650" y="2033347"/>
          <a:ext cx="7022592" cy="3204057"/>
        </p:xfrm>
        <a:graphic>
          <a:graphicData uri="http://schemas.openxmlformats.org/drawingml/2006/table">
            <a:tbl>
              <a:tblPr/>
              <a:tblGrid>
                <a:gridCol w="5486400"/>
                <a:gridCol w="1536192"/>
              </a:tblGrid>
              <a:tr h="49743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Cosine Similarity Metric Learning</a:t>
                      </a:r>
                      <a:r>
                        <a:rPr lang="en-US" sz="2400" baseline="0" dirty="0" smtClean="0"/>
                        <a:t> (CSML)</a:t>
                      </a:r>
                    </a:p>
                    <a:p>
                      <a:r>
                        <a:rPr lang="en-US" sz="2400" dirty="0" smtClean="0"/>
                        <a:t>(Nguyen and </a:t>
                      </a:r>
                      <a:r>
                        <a:rPr lang="en-US" sz="2400" dirty="0" err="1" smtClean="0"/>
                        <a:t>Bai</a:t>
                      </a:r>
                      <a:r>
                        <a:rPr lang="en-US" sz="2400" dirty="0" smtClean="0"/>
                        <a:t>,</a:t>
                      </a:r>
                      <a:r>
                        <a:rPr lang="en-US" sz="2400" baseline="0" dirty="0" smtClean="0"/>
                        <a:t> ACCV 2010)</a:t>
                      </a:r>
                      <a:endParaRPr lang="en-US" sz="2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88.00%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32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Brain-Inspired Features</a:t>
                      </a:r>
                    </a:p>
                    <a:p>
                      <a:r>
                        <a:rPr lang="en-US" sz="2400" dirty="0" smtClean="0"/>
                        <a:t>(Pinto and Cox, FG 2011)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88.13%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6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Associate-Predict</a:t>
                      </a:r>
                    </a:p>
                    <a:p>
                      <a:r>
                        <a:rPr lang="en-US" sz="2400" dirty="0" smtClean="0"/>
                        <a:t>(Yin, Tang, and Sun, CVPR 2011)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90.57%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17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C000"/>
                          </a:solidFill>
                        </a:rPr>
                        <a:t>Tom-</a:t>
                      </a:r>
                      <a:r>
                        <a:rPr lang="en-US" sz="2400" dirty="0" err="1" smtClean="0">
                          <a:solidFill>
                            <a:srgbClr val="FFC000"/>
                          </a:solidFill>
                        </a:rPr>
                        <a:t>vs</a:t>
                      </a:r>
                      <a:r>
                        <a:rPr lang="en-US" sz="2400" dirty="0" smtClean="0">
                          <a:solidFill>
                            <a:srgbClr val="FFC000"/>
                          </a:solidFill>
                        </a:rPr>
                        <a:t>-Pete Classifiers</a:t>
                      </a:r>
                      <a:endParaRPr lang="en-US" sz="24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C000"/>
                          </a:solidFill>
                        </a:rPr>
                        <a:t>93.10%</a:t>
                      </a:r>
                      <a:endParaRPr lang="en-US" sz="24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063283"/>
              </p:ext>
            </p:extLst>
          </p:nvPr>
        </p:nvGraphicFramePr>
        <p:xfrm>
          <a:off x="1082650" y="2029968"/>
          <a:ext cx="7022592" cy="2468880"/>
        </p:xfrm>
        <a:graphic>
          <a:graphicData uri="http://schemas.openxmlformats.org/drawingml/2006/table">
            <a:tbl>
              <a:tblPr/>
              <a:tblGrid>
                <a:gridCol w="5486400"/>
                <a:gridCol w="1536192"/>
              </a:tblGrid>
              <a:tr h="73531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Cosine Similarity Metric Learning</a:t>
                      </a:r>
                      <a:r>
                        <a:rPr lang="en-US" sz="2400" baseline="0" dirty="0" smtClean="0"/>
                        <a:t> (CSML)</a:t>
                      </a:r>
                    </a:p>
                    <a:p>
                      <a:r>
                        <a:rPr lang="en-US" sz="2400" dirty="0" smtClean="0"/>
                        <a:t>(Nguyen and </a:t>
                      </a:r>
                      <a:r>
                        <a:rPr lang="en-US" sz="2400" dirty="0" err="1" smtClean="0"/>
                        <a:t>Bai</a:t>
                      </a:r>
                      <a:r>
                        <a:rPr lang="en-US" sz="2400" dirty="0" smtClean="0"/>
                        <a:t>,</a:t>
                      </a:r>
                      <a:r>
                        <a:rPr lang="en-US" sz="2400" baseline="0" dirty="0" smtClean="0"/>
                        <a:t> ACCV 2010)</a:t>
                      </a:r>
                      <a:endParaRPr lang="en-US" sz="2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88.00%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31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Brain-Inspired Features</a:t>
                      </a:r>
                    </a:p>
                    <a:p>
                      <a:r>
                        <a:rPr lang="en-US" sz="2400" dirty="0" smtClean="0"/>
                        <a:t>(Pinto and Cox, FG 2011)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88.13%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58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Associate-Predict</a:t>
                      </a:r>
                    </a:p>
                    <a:p>
                      <a:r>
                        <a:rPr lang="en-US" sz="2400" dirty="0" smtClean="0"/>
                        <a:t>(Yin, Tang, and Sun, CVPR 2011)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90.57%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31522" y="5644715"/>
            <a:ext cx="7480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27% reduction of errors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B711-0A6D-4CAB-808B-F3351C7C1E3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LFW</a:t>
            </a:r>
            <a:endParaRPr lang="en-US" dirty="0"/>
          </a:p>
        </p:txBody>
      </p:sp>
      <p:pic>
        <p:nvPicPr>
          <p:cNvPr id="2051" name="Picture 3" descr="C:\data\t\presentations\tom-vs-pete-bmvc-2012\plots\roc_us_vs_them-linroc-bla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242" y="1250466"/>
            <a:ext cx="5615962" cy="552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B711-0A6D-4CAB-808B-F3351C7C1E3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2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LFW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5260" y="1250466"/>
            <a:ext cx="5581926" cy="552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B711-0A6D-4CAB-808B-F3351C7C1E3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5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704850"/>
            <a:ext cx="8229600" cy="542131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4000" dirty="0" smtClean="0"/>
          </a:p>
          <a:p>
            <a:pPr marL="0" indent="0" algn="ctr">
              <a:buFont typeface="Arial" pitchFamily="34" charset="0"/>
              <a:buNone/>
            </a:pPr>
            <a:endParaRPr lang="en-US" sz="4000" dirty="0" smtClean="0"/>
          </a:p>
          <a:p>
            <a:pPr marL="0" indent="0" algn="ctr">
              <a:buFont typeface="Arial" pitchFamily="34" charset="0"/>
              <a:buNone/>
            </a:pPr>
            <a:r>
              <a:rPr lang="en-US" sz="4000" dirty="0" smtClean="0"/>
              <a:t>Thank you.</a:t>
            </a:r>
          </a:p>
          <a:p>
            <a:pPr algn="ctr"/>
            <a:endParaRPr lang="en-US" sz="4000" dirty="0" smtClean="0"/>
          </a:p>
          <a:p>
            <a:pPr marL="0" indent="0" algn="ctr">
              <a:buFont typeface="Arial" pitchFamily="34" charset="0"/>
              <a:buNone/>
            </a:pPr>
            <a:r>
              <a:rPr lang="en-US" sz="4000" dirty="0" smtClean="0"/>
              <a:t>Questions?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B711-0A6D-4CAB-808B-F3351C7C1E3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1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Contribution of Tom-</a:t>
            </a:r>
            <a:r>
              <a:rPr lang="en-US" sz="4200" dirty="0" err="1" smtClean="0"/>
              <a:t>vs</a:t>
            </a:r>
            <a:r>
              <a:rPr lang="en-US" sz="4200" dirty="0" smtClean="0"/>
              <a:t>-Pete classifiers</a:t>
            </a:r>
            <a:endParaRPr lang="en-US" sz="4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8242" y="1250466"/>
            <a:ext cx="5615962" cy="552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B711-0A6D-4CAB-808B-F3351C7C1E3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7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We can tell people apart using attributes</a:t>
            </a:r>
            <a:endParaRPr lang="en-US" sz="4000" dirty="0"/>
          </a:p>
        </p:txBody>
      </p:sp>
      <p:pic>
        <p:nvPicPr>
          <p:cNvPr id="4" name="Picture 99" descr="C:\data\t\presentations\him-vs-her-for-pnb-at-brown-may-2012\images\mughunt-allcropped\images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85" y="1502371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6" descr="C:\data\t\presentations\him-vs-her-for-pnb-at-brown-may-2012\images\mughunt-allcropped\73816.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7" descr="C:\data\t\presentations\him-vs-her-for-pnb-at-brown-may-2012\images\mughunt-allcropped\78193.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094" y="1394986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8" descr="C:\data\t\presentations\him-vs-her-for-pnb-at-brown-may-2012\images\mughunt-allcropped\87023.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389" y="4311535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9" descr="C:\data\t\presentations\him-vs-her-for-pnb-at-brown-may-2012\images\mughunt-allcropped\91073.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094" y="4466833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0" descr="C:\data\t\presentations\him-vs-her-for-pnb-at-brown-may-2012\images\mughunt-allcropped\117776.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354" y="3877195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1" descr="C:\data\t\presentations\him-vs-her-for-pnb-at-brown-may-2012\images\mughunt-allcropped\124640.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540" y="1802946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2" descr="C:\data\t\presentations\him-vs-her-for-pnb-at-brown-may-2012\images\mughunt-allcropped\125092.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243" y="2295754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3" descr="C:\data\t\presentations\him-vs-her-for-pnb-at-brown-may-2012\images\mughunt-allcropped\127193.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316" y="4745875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4" descr="C:\data\t\presentations\him-vs-her-for-pnb-at-brown-may-2012\images\mughunt-allcropped\137413.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758" y="3021290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5" descr="C:\data\t\presentations\him-vs-her-for-pnb-at-brown-may-2012\images\mughunt-allcropped\5284.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92" y="2971124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6" descr="C:\data\t\presentations\him-vs-her-for-pnb-at-brown-may-2012\images\mughunt-allcropped\14904.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889" y="3086822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7" descr="C:\data\t\presentations\him-vs-her-for-pnb-at-brown-may-2012\images\mughunt-allcropped\15583.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503" y="3824952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8" descr="C:\data\t\presentations\him-vs-her-for-pnb-at-brown-may-2012\images\mughunt-allcropped\30614.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316" y="3005469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9" descr="C:\data\t\presentations\him-vs-her-for-pnb-at-brown-may-2012\images\mughunt-allcropped\40572.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532" y="1935513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0" descr="C:\data\t\presentations\him-vs-her-for-pnb-at-brown-may-2012\images\mughunt-allcropped\162428.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098" y="3538784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1" descr="C:\data\t\presentations\him-vs-her-for-pnb-at-brown-may-2012\images\mughunt-allcropped\166249.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355" y="4245434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2" descr="C:\data\t\presentations\him-vs-her-for-pnb-at-brown-may-2012\images\mughunt-allcropped\249633.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818" y="4074983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3" descr="C:\data\t\presentations\him-vs-her-for-pnb-at-brown-may-2012\images\mughunt-allcropped\286554.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818" y="4960291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4" descr="C:\data\t\presentations\him-vs-her-for-pnb-at-brown-may-2012\images\mughunt-allcropped\296389.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854" y="3442855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5" descr="C:\data\t\presentations\him-vs-her-for-pnb-at-brown-may-2012\images\mughunt-allcropped\301597.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197" y="2518203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6" descr="C:\data\t\presentations\him-vs-her-for-pnb-at-brown-may-2012\images\mughunt-allcropped\331200.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305" y="4770776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7" descr="C:\data\t\presentations\him-vs-her-for-pnb-at-brown-may-2012\images\mughunt-allcropped\388027.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39" y="4960291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8" descr="C:\data\t\presentations\him-vs-her-for-pnb-at-brown-may-2012\images\mughunt-allcropped\394084.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455" y="2312413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9" descr="C:\data\t\presentations\him-vs-her-for-pnb-at-brown-may-2012\images\mughunt-allcropped\139795.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022" y="1502371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0" descr="C:\data\t\presentations\him-vs-her-for-pnb-at-brown-may-2012\images\mughunt-allcropped\140810.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45" y="1537479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1" descr="C:\data\t\presentations\him-vs-her-for-pnb-at-brown-may-2012\images\mughunt-allcropped\149161.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691" y="3494877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2" descr="C:\data\t\presentations\him-vs-her-for-pnb-at-brown-may-2012\images\mughunt-allcropped\154859.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85" y="2295754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3" descr="C:\data\t\presentations\him-vs-her-for-pnb-at-brown-may-2012\images\mughunt-allcropped\156603.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48" y="1956843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7" descr="C:\data\t\presentations\him-vs-her-for-pnb-at-brown-may-2012\images\mughunt-allcropped\613142.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54" y="3721777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8" descr="C:\data\t\presentations\him-vs-her-for-pnb-at-brown-may-2012\images\mughunt-allcropped\1305523.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371" y="2695581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9" descr="C:\data\t\presentations\him-vs-her-for-pnb-at-brown-may-2012\images\mughunt-allcropped\1384926.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116" y="3180658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0" descr="C:\data\t\presentations\him-vs-her-for-pnb-at-brown-may-2012\images\mughunt-allcropped\1416464.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188" y="2480765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71" descr="C:\data\t\presentations\him-vs-her-for-pnb-at-brown-may-2012\images\mughunt-allcropped\1469042.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206" y="3538784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2" descr="C:\data\t\presentations\him-vs-her-for-pnb-at-brown-may-2012\images\mughunt-allcropped\1484679.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99" y="4860040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73" descr="C:\data\t\presentations\him-vs-her-for-pnb-at-brown-may-2012\images\mughunt-allcropped\1499062.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206" y="2663516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4" descr="C:\data\t\presentations\him-vs-her-for-pnb-at-brown-may-2012\images\mughunt-allcropped\953645.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386" y="4393418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5" descr="C:\data\t\presentations\him-vs-her-for-pnb-at-brown-may-2012\images\mughunt-allcropped\989484.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171" y="4918407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76" descr="C:\data\t\presentations\him-vs-her-for-pnb-at-brown-may-2012\images\mughunt-allcropped\1010902.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87" y="4690543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78" descr="C:\data\t\presentations\him-vs-her-for-pnb-at-brown-may-2012\images\mughunt-allcropped\1075403.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911" y="3615857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9" descr="C:\data\t\presentations\him-vs-her-for-pnb-at-brown-may-2012\images\mughunt-allcropped\1085057.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364" y="4636016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1" descr="C:\data\t\presentations\him-vs-her-for-pnb-at-brown-may-2012\images\mughunt-allcropped\1266739..pn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939" y="3844401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2" descr="C:\data\t\presentations\him-vs-her-for-pnb-at-brown-may-2012\images\mughunt-allcropped\1764197.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527" y="4103414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3" descr="C:\data\t\presentations\him-vs-her-for-pnb-at-brown-may-2012\images\mughunt-allcropped\1764997.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027" y="4924669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4" descr="C:\data\t\presentations\him-vs-her-for-pnb-at-brown-may-2012\images\mughunt-allcropped\1774091..pn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112" y="4924669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5" descr="C:\data\t\presentations\him-vs-her-for-pnb-at-brown-may-2012\images\mughunt-allcropped\1799656..pn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112" y="3406208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6" descr="C:\data\t\presentations\him-vs-her-for-pnb-at-brown-may-2012\images\mughunt-allcropped\1857071..pn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688" y="3725797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7" descr="C:\data\t\presentations\him-vs-her-for-pnb-at-brown-may-2012\images\mughunt-allcropped\download.jpg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697" y="1853377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8" descr="C:\data\t\presentations\him-vs-her-for-pnb-at-brown-may-2012\images\mughunt-allcropped\images (1).jp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225" y="1417638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9" descr="C:\data\t\presentations\him-vs-her-for-pnb-at-brown-may-2012\images\mughunt-allcropped\images (2).jpg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612" y="1501582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90" descr="C:\data\t\presentations\him-vs-her-for-pnb-at-brown-may-2012\images\mughunt-allcropped\1527012..png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965" y="4893544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91" descr="C:\data\t\presentations\him-vs-her-for-pnb-at-brown-may-2012\images\mughunt-allcropped\1593569..pn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66" y="3973124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92" descr="C:\data\t\presentations\him-vs-her-for-pnb-at-brown-may-2012\images\mughunt-allcropped\1634451..png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098" y="2639449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93" descr="C:\data\t\presentations\him-vs-her-for-pnb-at-brown-may-2012\images\mughunt-allcropped\1747403..png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955" y="4743121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94" descr="C:\data\t\presentations\him-vs-her-for-pnb-at-brown-may-2012\images\mughunt-allcropped\1750319..pn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040" y="4190294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95" descr="C:\data\t\presentations\him-vs-her-for-pnb-at-brown-may-2012\images\mughunt-allcropped\1753310..png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354" y="2528098"/>
            <a:ext cx="38100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" name="Group 70"/>
          <p:cNvGrpSpPr/>
          <p:nvPr/>
        </p:nvGrpSpPr>
        <p:grpSpPr>
          <a:xfrm>
            <a:off x="2831622" y="1502371"/>
            <a:ext cx="2877666" cy="3892260"/>
            <a:chOff x="2831622" y="1502371"/>
            <a:chExt cx="2877666" cy="3892260"/>
          </a:xfrm>
        </p:grpSpPr>
        <p:grpSp>
          <p:nvGrpSpPr>
            <p:cNvPr id="70" name="Group 69"/>
            <p:cNvGrpSpPr/>
            <p:nvPr/>
          </p:nvGrpSpPr>
          <p:grpSpPr>
            <a:xfrm>
              <a:off x="2831622" y="2810487"/>
              <a:ext cx="2877666" cy="817671"/>
              <a:chOff x="2831622" y="2810487"/>
              <a:chExt cx="2877666" cy="817671"/>
            </a:xfrm>
          </p:grpSpPr>
          <p:sp>
            <p:nvSpPr>
              <p:cNvPr id="62" name="Right Arrow 61"/>
              <p:cNvSpPr/>
              <p:nvPr/>
            </p:nvSpPr>
            <p:spPr>
              <a:xfrm rot="846268" flipH="1">
                <a:off x="2831622" y="2810487"/>
                <a:ext cx="1462376" cy="474105"/>
              </a:xfrm>
              <a:prstGeom prst="rightArrow">
                <a:avLst/>
              </a:prstGeom>
              <a:solidFill>
                <a:srgbClr val="FF0000">
                  <a:alpha val="25098"/>
                </a:srgbClr>
              </a:solidFill>
              <a:ln>
                <a:solidFill>
                  <a:srgbClr val="FF0000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female</a:t>
                </a:r>
                <a:endParaRPr lang="en-US" dirty="0"/>
              </a:p>
            </p:txBody>
          </p:sp>
          <p:sp>
            <p:nvSpPr>
              <p:cNvPr id="68" name="Right Arrow 67"/>
              <p:cNvSpPr/>
              <p:nvPr/>
            </p:nvSpPr>
            <p:spPr>
              <a:xfrm rot="846268">
                <a:off x="4246248" y="3170789"/>
                <a:ext cx="1463040" cy="457369"/>
              </a:xfrm>
              <a:prstGeom prst="rightArrow">
                <a:avLst/>
              </a:prstGeom>
              <a:solidFill>
                <a:srgbClr val="00B0F0">
                  <a:alpha val="25098"/>
                </a:srgbClr>
              </a:solidFill>
              <a:ln>
                <a:solidFill>
                  <a:srgbClr val="00B0F0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male</a:t>
                </a:r>
                <a:endParaRPr lang="en-US" dirty="0"/>
              </a:p>
            </p:txBody>
          </p:sp>
        </p:grpSp>
        <p:cxnSp>
          <p:nvCxnSpPr>
            <p:cNvPr id="63" name="Straight Connector 62"/>
            <p:cNvCxnSpPr/>
            <p:nvPr/>
          </p:nvCxnSpPr>
          <p:spPr>
            <a:xfrm flipH="1">
              <a:off x="3783620" y="1502371"/>
              <a:ext cx="870328" cy="38922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 rot="4238192">
            <a:off x="2969857" y="-1605234"/>
            <a:ext cx="2880868" cy="8113919"/>
            <a:chOff x="3126156" y="-1057259"/>
            <a:chExt cx="2880868" cy="8113919"/>
          </a:xfrm>
        </p:grpSpPr>
        <p:grpSp>
          <p:nvGrpSpPr>
            <p:cNvPr id="73" name="Group 72"/>
            <p:cNvGrpSpPr/>
            <p:nvPr/>
          </p:nvGrpSpPr>
          <p:grpSpPr>
            <a:xfrm>
              <a:off x="3126156" y="3265576"/>
              <a:ext cx="2880868" cy="823156"/>
              <a:chOff x="3126156" y="3265576"/>
              <a:chExt cx="2880868" cy="823156"/>
            </a:xfrm>
          </p:grpSpPr>
          <p:sp>
            <p:nvSpPr>
              <p:cNvPr id="75" name="Right Arrow 74"/>
              <p:cNvSpPr/>
              <p:nvPr/>
            </p:nvSpPr>
            <p:spPr>
              <a:xfrm rot="846268" flipH="1">
                <a:off x="3126156" y="3265576"/>
                <a:ext cx="1462376" cy="474105"/>
              </a:xfrm>
              <a:prstGeom prst="rightArrow">
                <a:avLst/>
              </a:prstGeom>
              <a:solidFill>
                <a:srgbClr val="FF0000">
                  <a:alpha val="25098"/>
                </a:srgbClr>
              </a:solidFill>
              <a:ln>
                <a:solidFill>
                  <a:srgbClr val="FF0000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blond</a:t>
                </a:r>
                <a:endParaRPr lang="en-US" dirty="0"/>
              </a:p>
            </p:txBody>
          </p:sp>
          <p:sp>
            <p:nvSpPr>
              <p:cNvPr id="76" name="Right Arrow 75"/>
              <p:cNvSpPr/>
              <p:nvPr/>
            </p:nvSpPr>
            <p:spPr>
              <a:xfrm rot="846268">
                <a:off x="4543984" y="3631363"/>
                <a:ext cx="1463040" cy="457369"/>
              </a:xfrm>
              <a:prstGeom prst="rightArrow">
                <a:avLst/>
              </a:prstGeom>
              <a:solidFill>
                <a:srgbClr val="00B0F0">
                  <a:alpha val="25098"/>
                </a:srgbClr>
              </a:solidFill>
              <a:ln>
                <a:solidFill>
                  <a:srgbClr val="00B0F0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dark-haired</a:t>
                </a:r>
                <a:endParaRPr lang="en-US" dirty="0"/>
              </a:p>
            </p:txBody>
          </p:sp>
        </p:grpSp>
        <p:cxnSp>
          <p:nvCxnSpPr>
            <p:cNvPr id="74" name="Straight Connector 73"/>
            <p:cNvCxnSpPr/>
            <p:nvPr/>
          </p:nvCxnSpPr>
          <p:spPr>
            <a:xfrm rot="17546762" flipH="1">
              <a:off x="653731" y="2295896"/>
              <a:ext cx="8113919" cy="14076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 rot="657874">
            <a:off x="5840350" y="1507208"/>
            <a:ext cx="2878227" cy="3830419"/>
            <a:chOff x="2828270" y="1514321"/>
            <a:chExt cx="2878227" cy="3830419"/>
          </a:xfrm>
        </p:grpSpPr>
        <p:grpSp>
          <p:nvGrpSpPr>
            <p:cNvPr id="80" name="Group 79"/>
            <p:cNvGrpSpPr/>
            <p:nvPr/>
          </p:nvGrpSpPr>
          <p:grpSpPr>
            <a:xfrm>
              <a:off x="2828270" y="2810487"/>
              <a:ext cx="2878227" cy="819373"/>
              <a:chOff x="2828270" y="2810487"/>
              <a:chExt cx="2878227" cy="819373"/>
            </a:xfrm>
          </p:grpSpPr>
          <p:sp>
            <p:nvSpPr>
              <p:cNvPr id="82" name="Right Arrow 81"/>
              <p:cNvSpPr/>
              <p:nvPr/>
            </p:nvSpPr>
            <p:spPr>
              <a:xfrm rot="846268" flipH="1">
                <a:off x="2828270" y="2810487"/>
                <a:ext cx="1462376" cy="474105"/>
              </a:xfrm>
              <a:prstGeom prst="rightArrow">
                <a:avLst/>
              </a:prstGeom>
              <a:solidFill>
                <a:srgbClr val="FF0000">
                  <a:alpha val="25098"/>
                </a:srgbClr>
              </a:solidFill>
              <a:ln>
                <a:solidFill>
                  <a:srgbClr val="FF0000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no beard</a:t>
                </a:r>
                <a:endParaRPr lang="en-US" dirty="0"/>
              </a:p>
            </p:txBody>
          </p:sp>
          <p:sp>
            <p:nvSpPr>
              <p:cNvPr id="83" name="Right Arrow 82"/>
              <p:cNvSpPr/>
              <p:nvPr/>
            </p:nvSpPr>
            <p:spPr>
              <a:xfrm rot="846268">
                <a:off x="4243457" y="3172491"/>
                <a:ext cx="1463040" cy="457369"/>
              </a:xfrm>
              <a:prstGeom prst="rightArrow">
                <a:avLst/>
              </a:prstGeom>
              <a:solidFill>
                <a:srgbClr val="00B0F0">
                  <a:alpha val="25098"/>
                </a:srgbClr>
              </a:solidFill>
              <a:ln>
                <a:solidFill>
                  <a:srgbClr val="00B0F0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beard</a:t>
                </a:r>
                <a:endParaRPr lang="en-US" dirty="0"/>
              </a:p>
            </p:txBody>
          </p:sp>
        </p:grpSp>
        <p:cxnSp>
          <p:nvCxnSpPr>
            <p:cNvPr id="81" name="Straight Connector 80"/>
            <p:cNvCxnSpPr/>
            <p:nvPr/>
          </p:nvCxnSpPr>
          <p:spPr>
            <a:xfrm rot="20942126" flipH="1">
              <a:off x="3380661" y="1514321"/>
              <a:ext cx="1670990" cy="38304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346050" y="5552250"/>
            <a:ext cx="8221353" cy="885004"/>
            <a:chOff x="346050" y="5552250"/>
            <a:chExt cx="8221353" cy="885004"/>
          </a:xfrm>
        </p:grpSpPr>
        <p:sp>
          <p:nvSpPr>
            <p:cNvPr id="86" name="TextBox 85"/>
            <p:cNvSpPr txBox="1"/>
            <p:nvPr/>
          </p:nvSpPr>
          <p:spPr>
            <a:xfrm>
              <a:off x="346050" y="5552250"/>
              <a:ext cx="72436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Attributes can be used for face verification</a:t>
              </a:r>
              <a:endParaRPr lang="en-US" sz="32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46050" y="6037144"/>
              <a:ext cx="8221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Kumar </a:t>
              </a:r>
              <a:r>
                <a:rPr lang="en-US" sz="2000" i="1" dirty="0" smtClean="0"/>
                <a:t>et al.</a:t>
              </a:r>
              <a:r>
                <a:rPr lang="en-US" sz="2000" dirty="0" smtClean="0"/>
                <a:t>, “Attribute and Simile Classifiers for Face Verification”, ICCV 2009</a:t>
              </a:r>
              <a:endParaRPr lang="en-US" sz="2000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B711-0A6D-4CAB-808B-F3351C7C1E3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Contribution of identity-preserving warp</a:t>
            </a:r>
            <a:endParaRPr lang="en-US" sz="4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8242" y="1250466"/>
            <a:ext cx="5615961" cy="552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B711-0A6D-4CAB-808B-F3351C7C1E3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4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Finding good attributes is manual and ad hoc</a:t>
            </a:r>
          </a:p>
          <a:p>
            <a:r>
              <a:rPr lang="en-US" sz="3200" dirty="0" smtClean="0"/>
              <a:t>Each attribute requires labeling effort</a:t>
            </a:r>
          </a:p>
          <a:p>
            <a:pPr lvl="1"/>
            <a:r>
              <a:rPr lang="en-US" sz="3200" dirty="0" smtClean="0"/>
              <a:t>Labelers disagree on many attributes</a:t>
            </a:r>
          </a:p>
          <a:p>
            <a:r>
              <a:rPr lang="en-US" sz="3200" dirty="0" smtClean="0"/>
              <a:t>Discriminative features may not be nameable</a:t>
            </a:r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Instead:  automatically find a large number of discriminative features based only on identity labels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B711-0A6D-4CAB-808B-F3351C7C1E3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0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How can </a:t>
            </a:r>
            <a:r>
              <a:rPr lang="en-US" sz="4000" dirty="0"/>
              <a:t>we tell </a:t>
            </a:r>
            <a:r>
              <a:rPr lang="en-US" sz="4000" i="1" dirty="0" smtClean="0"/>
              <a:t>these two</a:t>
            </a:r>
            <a:r>
              <a:rPr lang="en-US" sz="4000" dirty="0" smtClean="0"/>
              <a:t> people </a:t>
            </a:r>
            <a:r>
              <a:rPr lang="en-US" sz="4000" dirty="0"/>
              <a:t>a</a:t>
            </a:r>
            <a:r>
              <a:rPr lang="en-US" sz="4000" dirty="0" smtClean="0"/>
              <a:t>part?</a:t>
            </a:r>
            <a:endParaRPr lang="en-US" sz="4000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3200400" cy="40005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00200"/>
            <a:ext cx="3200400" cy="4000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56139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Orlando Bloom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56139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Lucille Ball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B711-0A6D-4CAB-808B-F3351C7C1E3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1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Orlando-</a:t>
            </a:r>
            <a:r>
              <a:rPr lang="en-US" dirty="0" err="1" smtClean="0"/>
              <a:t>vs</a:t>
            </a:r>
            <a:r>
              <a:rPr lang="en-US" dirty="0" smtClean="0"/>
              <a:t>-Lucy classifier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606552" y="1524000"/>
            <a:ext cx="8004048" cy="4616596"/>
            <a:chOff x="606552" y="1538424"/>
            <a:chExt cx="8004048" cy="46165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4113984"/>
              <a:ext cx="384048" cy="5486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1401" y="2726020"/>
              <a:ext cx="384048" cy="54864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352" y="1599715"/>
              <a:ext cx="384048" cy="5486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9272" y="1751784"/>
              <a:ext cx="384048" cy="54864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627" y="2483940"/>
              <a:ext cx="384048" cy="54864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3656784"/>
              <a:ext cx="384048" cy="54864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2152" y="2133245"/>
              <a:ext cx="384048" cy="54864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352" y="5181600"/>
              <a:ext cx="384048" cy="5486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352" y="3428184"/>
              <a:ext cx="384048" cy="54864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52" y="1538424"/>
              <a:ext cx="384048" cy="54864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9752" y="1676400"/>
              <a:ext cx="384048" cy="54864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9752" y="3530895"/>
              <a:ext cx="384048" cy="54864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552" y="3718560"/>
              <a:ext cx="384048" cy="54864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4752" y="5606380"/>
              <a:ext cx="384048" cy="54864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0054" y="4857690"/>
              <a:ext cx="384047" cy="54864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6152" y="3595824"/>
              <a:ext cx="384048" cy="54864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7952" y="5547360"/>
              <a:ext cx="384048" cy="54864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8152" y="2540230"/>
              <a:ext cx="384048" cy="54864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3152" y="5110170"/>
              <a:ext cx="384048" cy="54864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6552" y="3000340"/>
              <a:ext cx="384048" cy="5486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5752" y="3637510"/>
              <a:ext cx="384048" cy="54864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2381161" y="1573063"/>
            <a:ext cx="3992801" cy="4648685"/>
            <a:chOff x="2381161" y="1573063"/>
            <a:chExt cx="3992801" cy="4648685"/>
          </a:xfrm>
        </p:grpSpPr>
        <p:grpSp>
          <p:nvGrpSpPr>
            <p:cNvPr id="33" name="Group 32"/>
            <p:cNvGrpSpPr/>
            <p:nvPr/>
          </p:nvGrpSpPr>
          <p:grpSpPr>
            <a:xfrm>
              <a:off x="2381161" y="2809233"/>
              <a:ext cx="3992801" cy="2022552"/>
              <a:chOff x="2381161" y="2809233"/>
              <a:chExt cx="3992801" cy="2022552"/>
            </a:xfrm>
          </p:grpSpPr>
          <p:sp>
            <p:nvSpPr>
              <p:cNvPr id="25" name="Right Arrow 24"/>
              <p:cNvSpPr/>
              <p:nvPr/>
            </p:nvSpPr>
            <p:spPr>
              <a:xfrm rot="2212410">
                <a:off x="4050928" y="4138179"/>
                <a:ext cx="2323034" cy="693606"/>
              </a:xfrm>
              <a:prstGeom prst="rightArrow">
                <a:avLst/>
              </a:prstGeom>
              <a:solidFill>
                <a:srgbClr val="00B0F0">
                  <a:alpha val="25098"/>
                </a:srgbClr>
              </a:solidFill>
              <a:ln>
                <a:solidFill>
                  <a:srgbClr val="00B0F0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brown hair</a:t>
                </a:r>
                <a:endParaRPr lang="en-US" dirty="0"/>
              </a:p>
            </p:txBody>
          </p:sp>
          <p:sp>
            <p:nvSpPr>
              <p:cNvPr id="32" name="Right Arrow 31"/>
              <p:cNvSpPr/>
              <p:nvPr/>
            </p:nvSpPr>
            <p:spPr>
              <a:xfrm rot="2212410" flipH="1">
                <a:off x="2381161" y="2809233"/>
                <a:ext cx="2105310" cy="693606"/>
              </a:xfrm>
              <a:prstGeom prst="rightArrow">
                <a:avLst/>
              </a:prstGeom>
              <a:solidFill>
                <a:srgbClr val="FF0000">
                  <a:alpha val="25098"/>
                </a:srgbClr>
              </a:solidFill>
              <a:ln>
                <a:solidFill>
                  <a:srgbClr val="FF0000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red hair</a:t>
                </a:r>
                <a:endParaRPr lang="en-US" dirty="0"/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 flipH="1">
              <a:off x="2479536" y="1573063"/>
              <a:ext cx="3441966" cy="46486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B711-0A6D-4CAB-808B-F3351C7C1E3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2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How can we tell </a:t>
            </a:r>
            <a:r>
              <a:rPr lang="en-US" sz="4000" i="1" dirty="0" smtClean="0"/>
              <a:t>these two</a:t>
            </a:r>
            <a:r>
              <a:rPr lang="en-US" sz="4000" dirty="0" smtClean="0"/>
              <a:t> people apart?</a:t>
            </a:r>
            <a:endParaRPr lang="en-US" sz="4000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3200400" cy="40005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00200"/>
            <a:ext cx="3200400" cy="4000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56139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Stephen Fry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56139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Brad Pitt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B711-0A6D-4CAB-808B-F3351C7C1E3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4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Steve-</a:t>
            </a:r>
            <a:r>
              <a:rPr lang="en-US" dirty="0" err="1" smtClean="0"/>
              <a:t>vs</a:t>
            </a:r>
            <a:r>
              <a:rPr lang="en-US" dirty="0" smtClean="0"/>
              <a:t>-Brad classifier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588379" y="1559775"/>
            <a:ext cx="8025269" cy="4688625"/>
            <a:chOff x="588379" y="1559775"/>
            <a:chExt cx="8025269" cy="46886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752" y="2973395"/>
              <a:ext cx="384048" cy="5486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8000" y="2018805"/>
              <a:ext cx="384048" cy="5486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9760" y="3854014"/>
              <a:ext cx="384048" cy="54864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3952" y="4128334"/>
              <a:ext cx="384048" cy="5486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379" y="1834095"/>
              <a:ext cx="402336" cy="54864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3715" y="3572286"/>
              <a:ext cx="384048" cy="54864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3" y="5337325"/>
              <a:ext cx="384048" cy="54864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47" y="2940844"/>
              <a:ext cx="384048" cy="54864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3152" y="5475636"/>
              <a:ext cx="384048" cy="5486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7778" y="5014049"/>
              <a:ext cx="384048" cy="54864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3663" y="5475636"/>
              <a:ext cx="384048" cy="54864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3917" y="1567913"/>
              <a:ext cx="384048" cy="54864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800" y="1744485"/>
              <a:ext cx="384048" cy="54864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7397" y="1559775"/>
              <a:ext cx="384048" cy="5486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4787" y="4431785"/>
              <a:ext cx="384048" cy="54864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2524" y="4128334"/>
              <a:ext cx="384048" cy="54864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4152" y="3048000"/>
              <a:ext cx="384048" cy="54864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1559775"/>
              <a:ext cx="384048" cy="54864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7397" y="4330522"/>
              <a:ext cx="384048" cy="54864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600" y="5699760"/>
              <a:ext cx="384048" cy="54864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2756" y="2863200"/>
              <a:ext cx="384048" cy="54864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5415" y="2819400"/>
              <a:ext cx="384048" cy="54864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9152" y="5547360"/>
              <a:ext cx="384048" cy="54864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4473" y="2138007"/>
              <a:ext cx="384048" cy="54864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2565896" y="1486234"/>
            <a:ext cx="4191602" cy="4860779"/>
            <a:chOff x="2565896" y="1486234"/>
            <a:chExt cx="4191602" cy="4860779"/>
          </a:xfrm>
        </p:grpSpPr>
        <p:grpSp>
          <p:nvGrpSpPr>
            <p:cNvPr id="54" name="Group 53"/>
            <p:cNvGrpSpPr/>
            <p:nvPr/>
          </p:nvGrpSpPr>
          <p:grpSpPr>
            <a:xfrm>
              <a:off x="2565896" y="3060691"/>
              <a:ext cx="4191602" cy="1703253"/>
              <a:chOff x="2565896" y="3060691"/>
              <a:chExt cx="4191602" cy="1703253"/>
            </a:xfrm>
          </p:grpSpPr>
          <p:sp>
            <p:nvSpPr>
              <p:cNvPr id="50" name="Right Arrow 49"/>
              <p:cNvSpPr/>
              <p:nvPr/>
            </p:nvSpPr>
            <p:spPr>
              <a:xfrm rot="19983549">
                <a:off x="4434464" y="3060691"/>
                <a:ext cx="2323034" cy="693606"/>
              </a:xfrm>
              <a:prstGeom prst="rightArrow">
                <a:avLst/>
              </a:prstGeom>
              <a:solidFill>
                <a:srgbClr val="00B0F0">
                  <a:alpha val="25098"/>
                </a:srgbClr>
              </a:solidFill>
              <a:ln>
                <a:solidFill>
                  <a:srgbClr val="00B0F0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straight nose</a:t>
                </a:r>
                <a:endParaRPr lang="en-US" dirty="0"/>
              </a:p>
            </p:txBody>
          </p:sp>
          <p:sp>
            <p:nvSpPr>
              <p:cNvPr id="51" name="Right Arrow 50"/>
              <p:cNvSpPr/>
              <p:nvPr/>
            </p:nvSpPr>
            <p:spPr>
              <a:xfrm rot="19983549" flipH="1">
                <a:off x="2565896" y="4070338"/>
                <a:ext cx="2105310" cy="693606"/>
              </a:xfrm>
              <a:prstGeom prst="rightArrow">
                <a:avLst/>
              </a:prstGeom>
              <a:solidFill>
                <a:srgbClr val="FF0000">
                  <a:alpha val="25098"/>
                </a:srgbClr>
              </a:solidFill>
              <a:ln>
                <a:solidFill>
                  <a:srgbClr val="FF0000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crooked nose</a:t>
                </a:r>
                <a:endParaRPr lang="en-US" dirty="0"/>
              </a:p>
            </p:txBody>
          </p:sp>
        </p:grpSp>
        <p:cxnSp>
          <p:nvCxnSpPr>
            <p:cNvPr id="49" name="Straight Connector 48"/>
            <p:cNvCxnSpPr/>
            <p:nvPr/>
          </p:nvCxnSpPr>
          <p:spPr>
            <a:xfrm>
              <a:off x="3295808" y="1486234"/>
              <a:ext cx="2495392" cy="48607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B711-0A6D-4CAB-808B-F3351C7C1E3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1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How can we tell </a:t>
            </a:r>
            <a:r>
              <a:rPr lang="en-US" sz="4000" i="1" dirty="0" smtClean="0"/>
              <a:t>these two</a:t>
            </a:r>
            <a:r>
              <a:rPr lang="en-US" sz="4000" dirty="0" smtClean="0"/>
              <a:t> people apart?</a:t>
            </a:r>
            <a:endParaRPr lang="en-US" sz="4000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4" r="1479" b="27524"/>
          <a:stretch/>
        </p:blipFill>
        <p:spPr>
          <a:xfrm>
            <a:off x="1132089" y="1600159"/>
            <a:ext cx="3200400" cy="400507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1" r="3821" b="7536"/>
          <a:stretch/>
        </p:blipFill>
        <p:spPr>
          <a:xfrm>
            <a:off x="4876797" y="1600197"/>
            <a:ext cx="3200400" cy="40050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56139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Tom Cruise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56139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Pete Sampras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B711-0A6D-4CAB-808B-F3351C7C1E3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8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11741</TotalTime>
  <Words>762</Words>
  <Application>Microsoft Office PowerPoint</Application>
  <PresentationFormat>On-screen Show (4:3)</PresentationFormat>
  <Paragraphs>225</Paragraphs>
  <Slides>30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Tom-vs-Pete Classifiers and Identity-Preserving Alignment for Face Verification</vt:lpstr>
      <vt:lpstr>How can we tell people apart?</vt:lpstr>
      <vt:lpstr>We can tell people apart using attributes</vt:lpstr>
      <vt:lpstr>Limitations of attributes</vt:lpstr>
      <vt:lpstr>How can we tell these two people apart?</vt:lpstr>
      <vt:lpstr>Orlando-vs-Lucy classifier</vt:lpstr>
      <vt:lpstr>How can we tell these two people apart?</vt:lpstr>
      <vt:lpstr>Steve-vs-Brad classifier</vt:lpstr>
      <vt:lpstr>How can we tell these two people apart?</vt:lpstr>
      <vt:lpstr>Tom-vs-Pete classifier</vt:lpstr>
      <vt:lpstr>Tom-vs-Pete classifiers generalize</vt:lpstr>
      <vt:lpstr>A library of Tom-vs-Pete classifiers</vt:lpstr>
      <vt:lpstr>How can we tell any two people apart?</vt:lpstr>
      <vt:lpstr>Tom-vs-Pete classifiers see only a small part of the face</vt:lpstr>
      <vt:lpstr>Face part detection</vt:lpstr>
      <vt:lpstr>Alignment by piecewise affine warp</vt:lpstr>
      <vt:lpstr>Identity-preserving alignment</vt:lpstr>
      <vt:lpstr>PAW discards identity information</vt:lpstr>
      <vt:lpstr>Generic parts preserve identity</vt:lpstr>
      <vt:lpstr>Effect of Identity-preserving alignment</vt:lpstr>
      <vt:lpstr>Reference dataset for face parts</vt:lpstr>
      <vt:lpstr>Estimating generic parts</vt:lpstr>
      <vt:lpstr>Verification system</vt:lpstr>
      <vt:lpstr>Evaluation: Labeled Faces in the Wild</vt:lpstr>
      <vt:lpstr>Results on LFW</vt:lpstr>
      <vt:lpstr>Results on LFW</vt:lpstr>
      <vt:lpstr>Results on LFW</vt:lpstr>
      <vt:lpstr>PowerPoint Presentation</vt:lpstr>
      <vt:lpstr>Contribution of Tom-vs-Pete classifiers</vt:lpstr>
      <vt:lpstr>Contribution of identity-preserving warp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</dc:creator>
  <cp:lastModifiedBy>Columbia University</cp:lastModifiedBy>
  <cp:revision>301</cp:revision>
  <cp:lastPrinted>2012-09-01T23:40:43Z</cp:lastPrinted>
  <dcterms:created xsi:type="dcterms:W3CDTF">2012-05-11T13:53:51Z</dcterms:created>
  <dcterms:modified xsi:type="dcterms:W3CDTF">2012-09-10T13:17:45Z</dcterms:modified>
</cp:coreProperties>
</file>